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5">
  <p:sldMasterIdLst>
    <p:sldMasterId id="2147483648" r:id="rId1"/>
    <p:sldMasterId id="2147483660" r:id="rId3"/>
  </p:sldMasterIdLst>
  <p:notesMasterIdLst>
    <p:notesMasterId r:id="rId5"/>
  </p:notesMasterIdLst>
  <p:sldIdLst>
    <p:sldId id="256" r:id="rId4"/>
    <p:sldId id="257" r:id="rId6"/>
    <p:sldId id="258" r:id="rId7"/>
    <p:sldId id="259" r:id="rId8"/>
    <p:sldId id="300" r:id="rId9"/>
    <p:sldId id="268" r:id="rId10"/>
    <p:sldId id="287" r:id="rId11"/>
    <p:sldId id="321" r:id="rId12"/>
    <p:sldId id="267" r:id="rId13"/>
    <p:sldId id="301" r:id="rId14"/>
    <p:sldId id="302" r:id="rId15"/>
    <p:sldId id="293" r:id="rId16"/>
    <p:sldId id="303" r:id="rId17"/>
    <p:sldId id="295" r:id="rId18"/>
    <p:sldId id="363" r:id="rId19"/>
    <p:sldId id="297" r:id="rId20"/>
    <p:sldId id="278" r:id="rId21"/>
    <p:sldId id="288" r:id="rId22"/>
    <p:sldId id="360" r:id="rId23"/>
    <p:sldId id="291" r:id="rId24"/>
    <p:sldId id="361" r:id="rId25"/>
    <p:sldId id="344" r:id="rId26"/>
    <p:sldId id="362" r:id="rId27"/>
    <p:sldId id="345" r:id="rId28"/>
    <p:sldId id="346" r:id="rId29"/>
    <p:sldId id="364" r:id="rId30"/>
    <p:sldId id="296" r:id="rId31"/>
    <p:sldId id="327" r:id="rId32"/>
    <p:sldId id="284" r:id="rId33"/>
    <p:sldId id="290" r:id="rId34"/>
    <p:sldId id="326" r:id="rId35"/>
    <p:sldId id="325" r:id="rId36"/>
    <p:sldId id="322" r:id="rId37"/>
    <p:sldId id="324" r:id="rId38"/>
    <p:sldId id="323" r:id="rId39"/>
    <p:sldId id="286"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云" initials="陈"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568"/>
    <a:srgbClr val="ED7D31"/>
    <a:srgbClr val="EF8943"/>
    <a:srgbClr val="F2A16A"/>
    <a:srgbClr val="34627C"/>
    <a:srgbClr val="1D323E"/>
    <a:srgbClr val="297FB8"/>
    <a:srgbClr val="121618"/>
    <a:srgbClr val="57B2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6314" autoAdjust="0"/>
  </p:normalViewPr>
  <p:slideViewPr>
    <p:cSldViewPr snapToGrid="0">
      <p:cViewPr varScale="1">
        <p:scale>
          <a:sx n="87" d="100"/>
          <a:sy n="87" d="100"/>
        </p:scale>
        <p:origin x="36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CEDD7C-C227-43C6-834B-3B468274461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1D4507-897A-429E-B1C1-48458AA60F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1D4507-897A-429E-B1C1-48458AA60F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1D4507-897A-429E-B1C1-48458AA60F5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BF878C-12E4-4D21-BE17-3578AC5DF016}" type="slidenum">
              <a:rPr lang="zh-CN" altLang="en-US" smtClean="0"/>
            </a:fld>
            <a:endParaRPr lang="zh-CN" altLang="en-US"/>
          </a:p>
        </p:txBody>
      </p:sp>
      <p:sp>
        <p:nvSpPr>
          <p:cNvPr id="5" name="标题 1"/>
          <p:cNvSpPr txBox="1"/>
          <p:nvPr userDrawn="1"/>
        </p:nvSpPr>
        <p:spPr>
          <a:xfrm>
            <a:off x="1305719" y="1154277"/>
            <a:ext cx="3095800" cy="1170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00" dirty="0">
                <a:solidFill>
                  <a:schemeClr val="bg1"/>
                </a:solidFill>
                <a:latin typeface="微软雅黑" panose="020B0503020204020204" pitchFamily="34" charset="-122"/>
                <a:ea typeface="微软雅黑" panose="020B0503020204020204" pitchFamily="34" charset="-122"/>
              </a:rPr>
              <a:t>                        版权声明</a:t>
            </a:r>
            <a:br>
              <a:rPr lang="zh-CN" altLang="en-US" sz="10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zh-CN" altLang="en-US" sz="100" spc="120" dirty="0">
                <a:solidFill>
                  <a:schemeClr val="bg1"/>
                </a:solidFill>
                <a:latin typeface="微软雅黑" panose="020B0503020204020204" pitchFamily="34" charset="-122"/>
                <a:ea typeface="微软雅黑" panose="020B0503020204020204" pitchFamily="34" charset="-122"/>
              </a:rPr>
              <a:t>感谢您下载平台上提供的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作品，为了您和网络科技以及原创作者的利益，请勿复制、传播、销售，否则将承担法律责任！网络科技将对作品进行维权，按照传播下载次数进行十倍的索取赔偿！</a:t>
            </a:r>
            <a:br>
              <a:rPr lang="en-US" altLang="zh-CN" sz="100" spc="12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1.</a:t>
            </a:r>
            <a:r>
              <a:rPr lang="zh-CN" altLang="en-US" sz="100" spc="120" dirty="0">
                <a:solidFill>
                  <a:schemeClr val="bg1"/>
                </a:solidFill>
                <a:latin typeface="微软雅黑" panose="020B0503020204020204" pitchFamily="34" charset="-122"/>
                <a:ea typeface="微软雅黑" panose="020B0503020204020204" pitchFamily="34" charset="-122"/>
              </a:rPr>
              <a:t>在网络科技出售的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模板是免版税类（</a:t>
            </a:r>
            <a:r>
              <a:rPr lang="en-US" altLang="zh-CN" sz="100" spc="120" dirty="0">
                <a:solidFill>
                  <a:schemeClr val="bg1"/>
                </a:solidFill>
                <a:latin typeface="微软雅黑" panose="020B0503020204020204" pitchFamily="34" charset="-122"/>
                <a:ea typeface="微软雅黑" panose="020B0503020204020204" pitchFamily="34" charset="-122"/>
              </a:rPr>
              <a:t>RF</a:t>
            </a:r>
            <a:r>
              <a:rPr lang="zh-CN" altLang="en-US" sz="100" spc="120" dirty="0">
                <a:solidFill>
                  <a:schemeClr val="bg1"/>
                </a:solidFill>
                <a:latin typeface="微软雅黑" panose="020B0503020204020204" pitchFamily="34" charset="-122"/>
                <a:ea typeface="微软雅黑" panose="020B0503020204020204" pitchFamily="34" charset="-122"/>
              </a:rPr>
              <a:t>：</a:t>
            </a:r>
            <a:r>
              <a:rPr lang="en-US" altLang="zh-CN" sz="100" spc="120" dirty="0">
                <a:solidFill>
                  <a:schemeClr val="bg1"/>
                </a:solidFill>
                <a:latin typeface="微软雅黑" panose="020B0503020204020204" pitchFamily="34" charset="-122"/>
                <a:ea typeface="微软雅黑" panose="020B0503020204020204" pitchFamily="34" charset="-122"/>
              </a:rPr>
              <a:t>Royalty-Free</a:t>
            </a:r>
            <a:r>
              <a:rPr lang="zh-CN" altLang="en-US" sz="100" spc="120" dirty="0">
                <a:solidFill>
                  <a:schemeClr val="bg1"/>
                </a:solidFill>
                <a:latin typeface="微软雅黑" panose="020B0503020204020204" pitchFamily="34" charset="-122"/>
                <a:ea typeface="微软雅黑" panose="020B0503020204020204" pitchFamily="34" charset="-122"/>
              </a:rPr>
              <a:t>）正版受</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中国人民共和国著作法</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和</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世界版权公约</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的保护，作品的所有权、版权和著作权归网络科技所有，您下载的是</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模板素材的使用权。</a:t>
            </a: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2.</a:t>
            </a:r>
            <a:r>
              <a:rPr lang="zh-CN" altLang="en-US" sz="100" spc="120" dirty="0">
                <a:solidFill>
                  <a:schemeClr val="bg1"/>
                </a:solidFill>
                <a:latin typeface="微软雅黑" panose="020B0503020204020204" pitchFamily="34" charset="-122"/>
                <a:ea typeface="微软雅黑" panose="020B0503020204020204" pitchFamily="34" charset="-122"/>
              </a:rPr>
              <a:t>不得将网络科技的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br>
              <a:rPr lang="zh-CN" altLang="en-US" sz="100" spc="120" dirty="0">
                <a:solidFill>
                  <a:schemeClr val="bg1"/>
                </a:solidFill>
                <a:latin typeface="微软雅黑" panose="020B0503020204020204" pitchFamily="34" charset="-122"/>
                <a:ea typeface="微软雅黑" panose="020B0503020204020204" pitchFamily="34" charset="-122"/>
              </a:rPr>
            </a:br>
            <a:endParaRPr lang="zh-CN" altLang="en-US" sz="100" spc="12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F878C-12E4-4D21-BE17-3578AC5DF016}" type="slidenum">
              <a:rPr lang="zh-CN" altLang="en-US" smtClean="0"/>
            </a:fld>
            <a:endParaRPr lang="zh-CN" altLang="en-US"/>
          </a:p>
        </p:txBody>
      </p:sp>
      <p:sp>
        <p:nvSpPr>
          <p:cNvPr id="8" name="标题 1"/>
          <p:cNvSpPr txBox="1"/>
          <p:nvPr userDrawn="1"/>
        </p:nvSpPr>
        <p:spPr>
          <a:xfrm>
            <a:off x="942800" y="3036406"/>
            <a:ext cx="3095800" cy="1170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00" dirty="0">
                <a:solidFill>
                  <a:schemeClr val="bg1"/>
                </a:solidFill>
                <a:latin typeface="微软雅黑" panose="020B0503020204020204" pitchFamily="34" charset="-122"/>
                <a:ea typeface="微软雅黑" panose="020B0503020204020204" pitchFamily="34" charset="-122"/>
              </a:rPr>
              <a:t>                        版权声明</a:t>
            </a:r>
            <a:br>
              <a:rPr lang="zh-CN" altLang="en-US" sz="10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zh-CN" altLang="en-US" sz="100" spc="120" dirty="0">
                <a:solidFill>
                  <a:schemeClr val="bg1"/>
                </a:solidFill>
                <a:latin typeface="微软雅黑" panose="020B0503020204020204" pitchFamily="34" charset="-122"/>
                <a:ea typeface="微软雅黑" panose="020B0503020204020204" pitchFamily="34" charset="-122"/>
              </a:rPr>
              <a:t>感谢您下载平台上提供的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作品，为了您和网络科技以及原创作者的利益，请勿复制、传播、销售，否则将承担法律责任！网络科技将对作品进行维权，按照传播下载次数进行十倍的索取赔偿！</a:t>
            </a:r>
            <a:br>
              <a:rPr lang="en-US" altLang="zh-CN" sz="100" spc="12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1.</a:t>
            </a:r>
            <a:r>
              <a:rPr lang="zh-CN" altLang="en-US" sz="100" spc="120" dirty="0">
                <a:solidFill>
                  <a:schemeClr val="bg1"/>
                </a:solidFill>
                <a:latin typeface="微软雅黑" panose="020B0503020204020204" pitchFamily="34" charset="-122"/>
                <a:ea typeface="微软雅黑" panose="020B0503020204020204" pitchFamily="34" charset="-122"/>
              </a:rPr>
              <a:t>在网络科技出售的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模板是免版税类（</a:t>
            </a:r>
            <a:r>
              <a:rPr lang="en-US" altLang="zh-CN" sz="100" spc="120" dirty="0">
                <a:solidFill>
                  <a:schemeClr val="bg1"/>
                </a:solidFill>
                <a:latin typeface="微软雅黑" panose="020B0503020204020204" pitchFamily="34" charset="-122"/>
                <a:ea typeface="微软雅黑" panose="020B0503020204020204" pitchFamily="34" charset="-122"/>
              </a:rPr>
              <a:t>RF</a:t>
            </a:r>
            <a:r>
              <a:rPr lang="zh-CN" altLang="en-US" sz="100" spc="120" dirty="0">
                <a:solidFill>
                  <a:schemeClr val="bg1"/>
                </a:solidFill>
                <a:latin typeface="微软雅黑" panose="020B0503020204020204" pitchFamily="34" charset="-122"/>
                <a:ea typeface="微软雅黑" panose="020B0503020204020204" pitchFamily="34" charset="-122"/>
              </a:rPr>
              <a:t>：</a:t>
            </a:r>
            <a:r>
              <a:rPr lang="en-US" altLang="zh-CN" sz="100" spc="120" dirty="0">
                <a:solidFill>
                  <a:schemeClr val="bg1"/>
                </a:solidFill>
                <a:latin typeface="微软雅黑" panose="020B0503020204020204" pitchFamily="34" charset="-122"/>
                <a:ea typeface="微软雅黑" panose="020B0503020204020204" pitchFamily="34" charset="-122"/>
              </a:rPr>
              <a:t>Royalty-Free</a:t>
            </a:r>
            <a:r>
              <a:rPr lang="zh-CN" altLang="en-US" sz="100" spc="120" dirty="0">
                <a:solidFill>
                  <a:schemeClr val="bg1"/>
                </a:solidFill>
                <a:latin typeface="微软雅黑" panose="020B0503020204020204" pitchFamily="34" charset="-122"/>
                <a:ea typeface="微软雅黑" panose="020B0503020204020204" pitchFamily="34" charset="-122"/>
              </a:rPr>
              <a:t>）正版受</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中国人民共和国著作法</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和</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世界版权公约</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的保护，作品的所有权、版权和著作权归网络科技所有，您下载的是</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模板素材的使用权。</a:t>
            </a: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2.</a:t>
            </a:r>
            <a:r>
              <a:rPr lang="zh-CN" altLang="en-US" sz="100" spc="120" dirty="0">
                <a:solidFill>
                  <a:schemeClr val="bg1"/>
                </a:solidFill>
                <a:latin typeface="微软雅黑" panose="020B0503020204020204" pitchFamily="34" charset="-122"/>
                <a:ea typeface="微软雅黑" panose="020B0503020204020204" pitchFamily="34" charset="-122"/>
              </a:rPr>
              <a:t>不得将网络科技的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br>
              <a:rPr lang="zh-CN" altLang="en-US" sz="100" spc="120" dirty="0">
                <a:solidFill>
                  <a:schemeClr val="bg1"/>
                </a:solidFill>
                <a:latin typeface="微软雅黑" panose="020B0503020204020204" pitchFamily="34" charset="-122"/>
                <a:ea typeface="微软雅黑" panose="020B0503020204020204" pitchFamily="34" charset="-122"/>
              </a:rPr>
            </a:br>
            <a:endParaRPr lang="zh-CN" altLang="en-US" sz="100" spc="12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F878C-12E4-4D21-BE17-3578AC5DF016}" type="slidenum">
              <a:rPr lang="zh-CN" altLang="en-US" smtClean="0"/>
            </a:fld>
            <a:endParaRPr lang="zh-CN" altLang="en-US"/>
          </a:p>
        </p:txBody>
      </p:sp>
      <p:sp>
        <p:nvSpPr>
          <p:cNvPr id="8" name="标题 1"/>
          <p:cNvSpPr txBox="1"/>
          <p:nvPr userDrawn="1"/>
        </p:nvSpPr>
        <p:spPr>
          <a:xfrm>
            <a:off x="1258006" y="2792725"/>
            <a:ext cx="3095800" cy="1170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00" dirty="0">
                <a:solidFill>
                  <a:schemeClr val="bg1"/>
                </a:solidFill>
                <a:latin typeface="微软雅黑" panose="020B0503020204020204" pitchFamily="34" charset="-122"/>
                <a:ea typeface="微软雅黑" panose="020B0503020204020204" pitchFamily="34" charset="-122"/>
              </a:rPr>
              <a:t>                        版权声明</a:t>
            </a:r>
            <a:br>
              <a:rPr lang="zh-CN" altLang="en-US" sz="10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zh-CN" altLang="en-US" sz="100" spc="120" dirty="0">
                <a:solidFill>
                  <a:schemeClr val="bg1"/>
                </a:solidFill>
                <a:latin typeface="微软雅黑" panose="020B0503020204020204" pitchFamily="34" charset="-122"/>
                <a:ea typeface="微软雅黑" panose="020B0503020204020204" pitchFamily="34" charset="-122"/>
              </a:rPr>
              <a:t>感谢您下载平台上提供的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作品，为了您和网络科技以及原创作者的利益，请勿复制、传播、销售，否则将承担法律责任！网络科技将对作品进行维权，按照传播下载次数进行十倍的索取赔偿！</a:t>
            </a:r>
            <a:br>
              <a:rPr lang="en-US" altLang="zh-CN" sz="100" spc="12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1.</a:t>
            </a:r>
            <a:r>
              <a:rPr lang="zh-CN" altLang="en-US" sz="100" spc="120" dirty="0">
                <a:solidFill>
                  <a:schemeClr val="bg1"/>
                </a:solidFill>
                <a:latin typeface="微软雅黑" panose="020B0503020204020204" pitchFamily="34" charset="-122"/>
                <a:ea typeface="微软雅黑" panose="020B0503020204020204" pitchFamily="34" charset="-122"/>
              </a:rPr>
              <a:t>在网络科技出售的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模板是免版税类（</a:t>
            </a:r>
            <a:r>
              <a:rPr lang="en-US" altLang="zh-CN" sz="100" spc="120" dirty="0">
                <a:solidFill>
                  <a:schemeClr val="bg1"/>
                </a:solidFill>
                <a:latin typeface="微软雅黑" panose="020B0503020204020204" pitchFamily="34" charset="-122"/>
                <a:ea typeface="微软雅黑" panose="020B0503020204020204" pitchFamily="34" charset="-122"/>
              </a:rPr>
              <a:t>RF</a:t>
            </a:r>
            <a:r>
              <a:rPr lang="zh-CN" altLang="en-US" sz="100" spc="120" dirty="0">
                <a:solidFill>
                  <a:schemeClr val="bg1"/>
                </a:solidFill>
                <a:latin typeface="微软雅黑" panose="020B0503020204020204" pitchFamily="34" charset="-122"/>
                <a:ea typeface="微软雅黑" panose="020B0503020204020204" pitchFamily="34" charset="-122"/>
              </a:rPr>
              <a:t>：</a:t>
            </a:r>
            <a:r>
              <a:rPr lang="en-US" altLang="zh-CN" sz="100" spc="120" dirty="0">
                <a:solidFill>
                  <a:schemeClr val="bg1"/>
                </a:solidFill>
                <a:latin typeface="微软雅黑" panose="020B0503020204020204" pitchFamily="34" charset="-122"/>
                <a:ea typeface="微软雅黑" panose="020B0503020204020204" pitchFamily="34" charset="-122"/>
              </a:rPr>
              <a:t>Royalty-Free</a:t>
            </a:r>
            <a:r>
              <a:rPr lang="zh-CN" altLang="en-US" sz="100" spc="120" dirty="0">
                <a:solidFill>
                  <a:schemeClr val="bg1"/>
                </a:solidFill>
                <a:latin typeface="微软雅黑" panose="020B0503020204020204" pitchFamily="34" charset="-122"/>
                <a:ea typeface="微软雅黑" panose="020B0503020204020204" pitchFamily="34" charset="-122"/>
              </a:rPr>
              <a:t>）正版受</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中国人民共和国著作法</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和</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世界版权公约</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的保护，作品的所有权、版权和著作权归网络科技所有，您下载的是</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模板素材的使用权。</a:t>
            </a: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2.</a:t>
            </a:r>
            <a:r>
              <a:rPr lang="zh-CN" altLang="en-US" sz="100" spc="120" dirty="0">
                <a:solidFill>
                  <a:schemeClr val="bg1"/>
                </a:solidFill>
                <a:latin typeface="微软雅黑" panose="020B0503020204020204" pitchFamily="34" charset="-122"/>
                <a:ea typeface="微软雅黑" panose="020B0503020204020204" pitchFamily="34" charset="-122"/>
              </a:rPr>
              <a:t>不得将网络科技的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br>
              <a:rPr lang="zh-CN" altLang="en-US" sz="100" spc="120" dirty="0">
                <a:solidFill>
                  <a:schemeClr val="bg1"/>
                </a:solidFill>
                <a:latin typeface="微软雅黑" panose="020B0503020204020204" pitchFamily="34" charset="-122"/>
                <a:ea typeface="微软雅黑" panose="020B0503020204020204" pitchFamily="34" charset="-122"/>
              </a:rPr>
            </a:br>
            <a:endParaRPr lang="zh-CN" altLang="en-US" sz="100" spc="12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BF878C-12E4-4D21-BE17-3578AC5DF01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BF878C-12E4-4D21-BE17-3578AC5DF016}" type="slidenum">
              <a:rPr lang="zh-CN" altLang="en-US" smtClean="0"/>
            </a:fld>
            <a:endParaRPr lang="zh-CN" altLang="en-US"/>
          </a:p>
        </p:txBody>
      </p:sp>
      <p:sp>
        <p:nvSpPr>
          <p:cNvPr id="5" name="标题 1"/>
          <p:cNvSpPr txBox="1"/>
          <p:nvPr userDrawn="1"/>
        </p:nvSpPr>
        <p:spPr>
          <a:xfrm>
            <a:off x="1305719" y="1154277"/>
            <a:ext cx="3095800" cy="1170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00" dirty="0">
                <a:solidFill>
                  <a:schemeClr val="bg1"/>
                </a:solidFill>
                <a:latin typeface="微软雅黑" panose="020B0503020204020204" pitchFamily="34" charset="-122"/>
                <a:ea typeface="微软雅黑" panose="020B0503020204020204" pitchFamily="34" charset="-122"/>
              </a:rPr>
              <a:t>                        版权声明</a:t>
            </a:r>
            <a:br>
              <a:rPr lang="zh-CN" altLang="en-US" sz="10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zh-CN" altLang="en-US" sz="100" spc="120" dirty="0">
                <a:solidFill>
                  <a:schemeClr val="bg1"/>
                </a:solidFill>
                <a:latin typeface="微软雅黑" panose="020B0503020204020204" pitchFamily="34" charset="-122"/>
                <a:ea typeface="微软雅黑" panose="020B0503020204020204" pitchFamily="34" charset="-122"/>
              </a:rPr>
              <a:t>感谢您下载平台上提供的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作品，为了您和网络科技以及原创作者的利益，请勿复制、传播、销售，否则将承担法律责任！网络科技将对作品进行维权，按照传播下载次数进行十倍的索取赔偿！</a:t>
            </a:r>
            <a:br>
              <a:rPr lang="en-US" altLang="zh-CN" sz="100" spc="12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1.</a:t>
            </a:r>
            <a:r>
              <a:rPr lang="zh-CN" altLang="en-US" sz="100" spc="120" dirty="0">
                <a:solidFill>
                  <a:schemeClr val="bg1"/>
                </a:solidFill>
                <a:latin typeface="微软雅黑" panose="020B0503020204020204" pitchFamily="34" charset="-122"/>
                <a:ea typeface="微软雅黑" panose="020B0503020204020204" pitchFamily="34" charset="-122"/>
              </a:rPr>
              <a:t>在网络科技出售的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模板是免版税类（</a:t>
            </a:r>
            <a:r>
              <a:rPr lang="en-US" altLang="zh-CN" sz="100" spc="120" dirty="0">
                <a:solidFill>
                  <a:schemeClr val="bg1"/>
                </a:solidFill>
                <a:latin typeface="微软雅黑" panose="020B0503020204020204" pitchFamily="34" charset="-122"/>
                <a:ea typeface="微软雅黑" panose="020B0503020204020204" pitchFamily="34" charset="-122"/>
              </a:rPr>
              <a:t>RF</a:t>
            </a:r>
            <a:r>
              <a:rPr lang="zh-CN" altLang="en-US" sz="100" spc="120" dirty="0">
                <a:solidFill>
                  <a:schemeClr val="bg1"/>
                </a:solidFill>
                <a:latin typeface="微软雅黑" panose="020B0503020204020204" pitchFamily="34" charset="-122"/>
                <a:ea typeface="微软雅黑" panose="020B0503020204020204" pitchFamily="34" charset="-122"/>
              </a:rPr>
              <a:t>：</a:t>
            </a:r>
            <a:r>
              <a:rPr lang="en-US" altLang="zh-CN" sz="100" spc="120" dirty="0">
                <a:solidFill>
                  <a:schemeClr val="bg1"/>
                </a:solidFill>
                <a:latin typeface="微软雅黑" panose="020B0503020204020204" pitchFamily="34" charset="-122"/>
                <a:ea typeface="微软雅黑" panose="020B0503020204020204" pitchFamily="34" charset="-122"/>
              </a:rPr>
              <a:t>Royalty-Free</a:t>
            </a:r>
            <a:r>
              <a:rPr lang="zh-CN" altLang="en-US" sz="100" spc="120" dirty="0">
                <a:solidFill>
                  <a:schemeClr val="bg1"/>
                </a:solidFill>
                <a:latin typeface="微软雅黑" panose="020B0503020204020204" pitchFamily="34" charset="-122"/>
                <a:ea typeface="微软雅黑" panose="020B0503020204020204" pitchFamily="34" charset="-122"/>
              </a:rPr>
              <a:t>）正版受</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中国人民共和国著作法</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和</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世界版权公约</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的保护，作品的所有权、版权和著作权归网络科技所有，您下载的是</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模板素材的使用权。</a:t>
            </a: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2.</a:t>
            </a:r>
            <a:r>
              <a:rPr lang="zh-CN" altLang="en-US" sz="100" spc="120" dirty="0">
                <a:solidFill>
                  <a:schemeClr val="bg1"/>
                </a:solidFill>
                <a:latin typeface="微软雅黑" panose="020B0503020204020204" pitchFamily="34" charset="-122"/>
                <a:ea typeface="微软雅黑" panose="020B0503020204020204" pitchFamily="34" charset="-122"/>
              </a:rPr>
              <a:t>不得将网络科技的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br>
              <a:rPr lang="zh-CN" altLang="en-US" sz="100" spc="120" dirty="0">
                <a:solidFill>
                  <a:schemeClr val="bg1"/>
                </a:solidFill>
                <a:latin typeface="微软雅黑" panose="020B0503020204020204" pitchFamily="34" charset="-122"/>
                <a:ea typeface="微软雅黑" panose="020B0503020204020204" pitchFamily="34" charset="-122"/>
              </a:rPr>
            </a:br>
            <a:endParaRPr lang="zh-CN" altLang="en-US" sz="100" spc="12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F878C-12E4-4D21-BE17-3578AC5DF016}" type="slidenum">
              <a:rPr lang="zh-CN" altLang="en-US" smtClean="0"/>
            </a:fld>
            <a:endParaRPr lang="zh-CN" altLang="en-US"/>
          </a:p>
        </p:txBody>
      </p:sp>
      <p:sp>
        <p:nvSpPr>
          <p:cNvPr id="8" name="标题 1"/>
          <p:cNvSpPr txBox="1"/>
          <p:nvPr userDrawn="1"/>
        </p:nvSpPr>
        <p:spPr>
          <a:xfrm>
            <a:off x="942800" y="3036406"/>
            <a:ext cx="3095800" cy="1170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00" dirty="0">
                <a:solidFill>
                  <a:schemeClr val="bg1"/>
                </a:solidFill>
                <a:latin typeface="微软雅黑" panose="020B0503020204020204" pitchFamily="34" charset="-122"/>
                <a:ea typeface="微软雅黑" panose="020B0503020204020204" pitchFamily="34" charset="-122"/>
              </a:rPr>
              <a:t>                        版权声明</a:t>
            </a:r>
            <a:br>
              <a:rPr lang="zh-CN" altLang="en-US" sz="10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zh-CN" altLang="en-US" sz="100" spc="120" dirty="0">
                <a:solidFill>
                  <a:schemeClr val="bg1"/>
                </a:solidFill>
                <a:latin typeface="微软雅黑" panose="020B0503020204020204" pitchFamily="34" charset="-122"/>
                <a:ea typeface="微软雅黑" panose="020B0503020204020204" pitchFamily="34" charset="-122"/>
              </a:rPr>
              <a:t>感谢您下载平台上提供的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作品，为了您和网络科技以及原创作者的利益，请勿复制、传播、销售，否则将承担法律责任！网络科技将对作品进行维权，按照传播下载次数进行十倍的索取赔偿！</a:t>
            </a:r>
            <a:br>
              <a:rPr lang="en-US" altLang="zh-CN" sz="100" spc="12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1.</a:t>
            </a:r>
            <a:r>
              <a:rPr lang="zh-CN" altLang="en-US" sz="100" spc="120" dirty="0">
                <a:solidFill>
                  <a:schemeClr val="bg1"/>
                </a:solidFill>
                <a:latin typeface="微软雅黑" panose="020B0503020204020204" pitchFamily="34" charset="-122"/>
                <a:ea typeface="微软雅黑" panose="020B0503020204020204" pitchFamily="34" charset="-122"/>
              </a:rPr>
              <a:t>在网络科技出售的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模板是免版税类（</a:t>
            </a:r>
            <a:r>
              <a:rPr lang="en-US" altLang="zh-CN" sz="100" spc="120" dirty="0">
                <a:solidFill>
                  <a:schemeClr val="bg1"/>
                </a:solidFill>
                <a:latin typeface="微软雅黑" panose="020B0503020204020204" pitchFamily="34" charset="-122"/>
                <a:ea typeface="微软雅黑" panose="020B0503020204020204" pitchFamily="34" charset="-122"/>
              </a:rPr>
              <a:t>RF</a:t>
            </a:r>
            <a:r>
              <a:rPr lang="zh-CN" altLang="en-US" sz="100" spc="120" dirty="0">
                <a:solidFill>
                  <a:schemeClr val="bg1"/>
                </a:solidFill>
                <a:latin typeface="微软雅黑" panose="020B0503020204020204" pitchFamily="34" charset="-122"/>
                <a:ea typeface="微软雅黑" panose="020B0503020204020204" pitchFamily="34" charset="-122"/>
              </a:rPr>
              <a:t>：</a:t>
            </a:r>
            <a:r>
              <a:rPr lang="en-US" altLang="zh-CN" sz="100" spc="120" dirty="0">
                <a:solidFill>
                  <a:schemeClr val="bg1"/>
                </a:solidFill>
                <a:latin typeface="微软雅黑" panose="020B0503020204020204" pitchFamily="34" charset="-122"/>
                <a:ea typeface="微软雅黑" panose="020B0503020204020204" pitchFamily="34" charset="-122"/>
              </a:rPr>
              <a:t>Royalty-Free</a:t>
            </a:r>
            <a:r>
              <a:rPr lang="zh-CN" altLang="en-US" sz="100" spc="120" dirty="0">
                <a:solidFill>
                  <a:schemeClr val="bg1"/>
                </a:solidFill>
                <a:latin typeface="微软雅黑" panose="020B0503020204020204" pitchFamily="34" charset="-122"/>
                <a:ea typeface="微软雅黑" panose="020B0503020204020204" pitchFamily="34" charset="-122"/>
              </a:rPr>
              <a:t>）正版受</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中国人民共和国著作法</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和</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世界版权公约</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的保护，作品的所有权、版权和著作权归网络科技所有，您下载的是</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模板素材的使用权。</a:t>
            </a: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2.</a:t>
            </a:r>
            <a:r>
              <a:rPr lang="zh-CN" altLang="en-US" sz="100" spc="120" dirty="0">
                <a:solidFill>
                  <a:schemeClr val="bg1"/>
                </a:solidFill>
                <a:latin typeface="微软雅黑" panose="020B0503020204020204" pitchFamily="34" charset="-122"/>
                <a:ea typeface="微软雅黑" panose="020B0503020204020204" pitchFamily="34" charset="-122"/>
              </a:rPr>
              <a:t>不得将网络科技的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br>
              <a:rPr lang="zh-CN" altLang="en-US" sz="100" spc="120" dirty="0">
                <a:solidFill>
                  <a:schemeClr val="bg1"/>
                </a:solidFill>
                <a:latin typeface="微软雅黑" panose="020B0503020204020204" pitchFamily="34" charset="-122"/>
                <a:ea typeface="微软雅黑" panose="020B0503020204020204" pitchFamily="34" charset="-122"/>
              </a:rPr>
            </a:br>
            <a:endParaRPr lang="zh-CN" altLang="en-US" sz="100" spc="12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CB90598-BDA3-4A66-B123-9D6CCED2377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F878C-12E4-4D21-BE17-3578AC5DF016}" type="slidenum">
              <a:rPr lang="zh-CN" altLang="en-US" smtClean="0"/>
            </a:fld>
            <a:endParaRPr lang="zh-CN" altLang="en-US"/>
          </a:p>
        </p:txBody>
      </p:sp>
      <p:sp>
        <p:nvSpPr>
          <p:cNvPr id="8" name="标题 1"/>
          <p:cNvSpPr txBox="1"/>
          <p:nvPr userDrawn="1"/>
        </p:nvSpPr>
        <p:spPr>
          <a:xfrm>
            <a:off x="1258006" y="2792725"/>
            <a:ext cx="3095800" cy="1170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100" dirty="0">
                <a:solidFill>
                  <a:schemeClr val="bg1"/>
                </a:solidFill>
                <a:latin typeface="微软雅黑" panose="020B0503020204020204" pitchFamily="34" charset="-122"/>
                <a:ea typeface="微软雅黑" panose="020B0503020204020204" pitchFamily="34" charset="-122"/>
              </a:rPr>
              <a:t>                        版权声明</a:t>
            </a:r>
            <a:br>
              <a:rPr lang="zh-CN" altLang="en-US" sz="10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zh-CN" altLang="en-US" sz="100" spc="120" dirty="0">
                <a:solidFill>
                  <a:schemeClr val="bg1"/>
                </a:solidFill>
                <a:latin typeface="微软雅黑" panose="020B0503020204020204" pitchFamily="34" charset="-122"/>
                <a:ea typeface="微软雅黑" panose="020B0503020204020204" pitchFamily="34" charset="-122"/>
              </a:rPr>
              <a:t>感谢您下载平台上提供的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作品，为了您和网络科技以及原创作者的利益，请勿复制、传播、销售，否则将承担法律责任！网络科技将对作品进行维权，按照传播下载次数进行十倍的索取赔偿！</a:t>
            </a:r>
            <a:br>
              <a:rPr lang="en-US" altLang="zh-CN" sz="100" spc="120" dirty="0">
                <a:solidFill>
                  <a:schemeClr val="bg1"/>
                </a:solidFill>
                <a:latin typeface="微软雅黑" panose="020B0503020204020204" pitchFamily="34" charset="-122"/>
                <a:ea typeface="微软雅黑" panose="020B0503020204020204" pitchFamily="34" charset="-122"/>
              </a:rPr>
            </a:b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1.</a:t>
            </a:r>
            <a:r>
              <a:rPr lang="zh-CN" altLang="en-US" sz="100" spc="120" dirty="0">
                <a:solidFill>
                  <a:schemeClr val="bg1"/>
                </a:solidFill>
                <a:latin typeface="微软雅黑" panose="020B0503020204020204" pitchFamily="34" charset="-122"/>
                <a:ea typeface="微软雅黑" panose="020B0503020204020204" pitchFamily="34" charset="-122"/>
              </a:rPr>
              <a:t>在网络科技出售的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模板是免版税类（</a:t>
            </a:r>
            <a:r>
              <a:rPr lang="en-US" altLang="zh-CN" sz="100" spc="120" dirty="0">
                <a:solidFill>
                  <a:schemeClr val="bg1"/>
                </a:solidFill>
                <a:latin typeface="微软雅黑" panose="020B0503020204020204" pitchFamily="34" charset="-122"/>
                <a:ea typeface="微软雅黑" panose="020B0503020204020204" pitchFamily="34" charset="-122"/>
              </a:rPr>
              <a:t>RF</a:t>
            </a:r>
            <a:r>
              <a:rPr lang="zh-CN" altLang="en-US" sz="100" spc="120" dirty="0">
                <a:solidFill>
                  <a:schemeClr val="bg1"/>
                </a:solidFill>
                <a:latin typeface="微软雅黑" panose="020B0503020204020204" pitchFamily="34" charset="-122"/>
                <a:ea typeface="微软雅黑" panose="020B0503020204020204" pitchFamily="34" charset="-122"/>
              </a:rPr>
              <a:t>：</a:t>
            </a:r>
            <a:r>
              <a:rPr lang="en-US" altLang="zh-CN" sz="100" spc="120" dirty="0">
                <a:solidFill>
                  <a:schemeClr val="bg1"/>
                </a:solidFill>
                <a:latin typeface="微软雅黑" panose="020B0503020204020204" pitchFamily="34" charset="-122"/>
                <a:ea typeface="微软雅黑" panose="020B0503020204020204" pitchFamily="34" charset="-122"/>
              </a:rPr>
              <a:t>Royalty-Free</a:t>
            </a:r>
            <a:r>
              <a:rPr lang="zh-CN" altLang="en-US" sz="100" spc="120" dirty="0">
                <a:solidFill>
                  <a:schemeClr val="bg1"/>
                </a:solidFill>
                <a:latin typeface="微软雅黑" panose="020B0503020204020204" pitchFamily="34" charset="-122"/>
                <a:ea typeface="微软雅黑" panose="020B0503020204020204" pitchFamily="34" charset="-122"/>
              </a:rPr>
              <a:t>）正版受</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中国人民共和国著作法</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和</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世界版权公约</a:t>
            </a:r>
            <a:r>
              <a:rPr lang="en-US" altLang="zh-CN" sz="100" spc="120" dirty="0">
                <a:solidFill>
                  <a:schemeClr val="bg1"/>
                </a:solidFill>
                <a:latin typeface="微软雅黑" panose="020B0503020204020204" pitchFamily="34" charset="-122"/>
                <a:ea typeface="微软雅黑" panose="020B0503020204020204" pitchFamily="34" charset="-122"/>
              </a:rPr>
              <a:t>》</a:t>
            </a:r>
            <a:r>
              <a:rPr lang="zh-CN" altLang="en-US" sz="100" spc="120" dirty="0">
                <a:solidFill>
                  <a:schemeClr val="bg1"/>
                </a:solidFill>
                <a:latin typeface="微软雅黑" panose="020B0503020204020204" pitchFamily="34" charset="-122"/>
                <a:ea typeface="微软雅黑" panose="020B0503020204020204" pitchFamily="34" charset="-122"/>
              </a:rPr>
              <a:t>的保护，作品的所有权、版权和著作权归网络科技所有，您下载的是</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模板素材的使用权。</a:t>
            </a:r>
            <a:br>
              <a:rPr lang="zh-CN" altLang="en-US" sz="100" spc="120" dirty="0">
                <a:solidFill>
                  <a:schemeClr val="bg1"/>
                </a:solidFill>
                <a:latin typeface="微软雅黑" panose="020B0503020204020204" pitchFamily="34" charset="-122"/>
                <a:ea typeface="微软雅黑" panose="020B0503020204020204" pitchFamily="34" charset="-122"/>
              </a:rPr>
            </a:br>
            <a:r>
              <a:rPr lang="en-US" altLang="zh-CN" sz="100" spc="120" dirty="0">
                <a:solidFill>
                  <a:schemeClr val="bg1"/>
                </a:solidFill>
                <a:latin typeface="微软雅黑" panose="020B0503020204020204" pitchFamily="34" charset="-122"/>
                <a:ea typeface="微软雅黑" panose="020B0503020204020204" pitchFamily="34" charset="-122"/>
              </a:rPr>
              <a:t>2.</a:t>
            </a:r>
            <a:r>
              <a:rPr lang="zh-CN" altLang="en-US" sz="100" spc="120" dirty="0">
                <a:solidFill>
                  <a:schemeClr val="bg1"/>
                </a:solidFill>
                <a:latin typeface="微软雅黑" panose="020B0503020204020204" pitchFamily="34" charset="-122"/>
                <a:ea typeface="微软雅黑" panose="020B0503020204020204" pitchFamily="34" charset="-122"/>
              </a:rPr>
              <a:t>不得将网络科技的</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模板、</a:t>
            </a:r>
            <a:r>
              <a:rPr lang="en-US" altLang="zh-CN" sz="100" spc="120" dirty="0">
                <a:solidFill>
                  <a:schemeClr val="bg1"/>
                </a:solidFill>
                <a:latin typeface="微软雅黑" panose="020B0503020204020204" pitchFamily="34" charset="-122"/>
                <a:ea typeface="微软雅黑" panose="020B0503020204020204" pitchFamily="34" charset="-122"/>
              </a:rPr>
              <a:t>PPT</a:t>
            </a:r>
            <a:r>
              <a:rPr lang="zh-CN" altLang="en-US" sz="100" spc="120" dirty="0">
                <a:solidFill>
                  <a:schemeClr val="bg1"/>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br>
              <a:rPr lang="zh-CN" altLang="en-US" sz="100" spc="120" dirty="0">
                <a:solidFill>
                  <a:schemeClr val="bg1"/>
                </a:solidFill>
                <a:latin typeface="微软雅黑" panose="020B0503020204020204" pitchFamily="34" charset="-122"/>
                <a:ea typeface="微软雅黑" panose="020B0503020204020204" pitchFamily="34" charset="-122"/>
              </a:rPr>
            </a:br>
            <a:endParaRPr lang="zh-CN" altLang="en-US" sz="100" spc="12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B90598-BDA3-4A66-B123-9D6CCED2377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F878C-12E4-4D21-BE17-3578AC5DF01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B90598-BDA3-4A66-B123-9D6CCED2377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F878C-12E4-4D21-BE17-3578AC5DF01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6.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tags" Target="../tags/tag3.xml"/><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image" Target="../media/image19.jpeg"/><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直角三角形 28"/>
          <p:cNvSpPr/>
          <p:nvPr/>
        </p:nvSpPr>
        <p:spPr>
          <a:xfrm rot="5400000" flipH="1" flipV="1">
            <a:off x="7263947" y="1929946"/>
            <a:ext cx="5798457" cy="4057650"/>
          </a:xfrm>
          <a:prstGeom prst="rtTriangl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589796" flipH="1">
            <a:off x="1804099" y="-2508992"/>
            <a:ext cx="7372562" cy="3833643"/>
          </a:xfrm>
          <a:prstGeom prst="rtTriangl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p:cNvCxnSpPr/>
          <p:nvPr/>
        </p:nvCxnSpPr>
        <p:spPr>
          <a:xfrm>
            <a:off x="512686" y="4208786"/>
            <a:ext cx="6153906" cy="0"/>
          </a:xfrm>
          <a:prstGeom prst="line">
            <a:avLst/>
          </a:prstGeom>
          <a:ln w="22225">
            <a:solidFill>
              <a:srgbClr val="34627C"/>
            </a:solidFill>
            <a:prstDash val="sysDot"/>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69143" y="2571452"/>
            <a:ext cx="5334498" cy="1446550"/>
          </a:xfrm>
          <a:prstGeom prst="rect">
            <a:avLst/>
          </a:prstGeom>
          <a:noFill/>
        </p:spPr>
        <p:txBody>
          <a:bodyPr wrap="square" rtlCol="0">
            <a:spAutoFit/>
          </a:bodyPr>
          <a:lstStyle/>
          <a:p>
            <a:pPr algn="ctr"/>
            <a:r>
              <a:rPr lang="zh-CN" altLang="en-US" sz="4400" b="1" dirty="0">
                <a:solidFill>
                  <a:srgbClr val="2C5568"/>
                </a:solidFill>
                <a:latin typeface="微软雅黑" panose="020B0503020204020204" pitchFamily="34" charset="-122"/>
                <a:ea typeface="微软雅黑" panose="020B0503020204020204" pitchFamily="34" charset="-122"/>
              </a:rPr>
              <a:t>基于大数据的教室资源调控系统</a:t>
            </a:r>
            <a:endParaRPr lang="zh-CN" altLang="en-US" sz="4400" b="1" dirty="0">
              <a:solidFill>
                <a:srgbClr val="2C5568"/>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469143" y="5390775"/>
            <a:ext cx="1723549" cy="400110"/>
          </a:xfrm>
          <a:prstGeom prst="rect">
            <a:avLst/>
          </a:prstGeom>
          <a:noFill/>
        </p:spPr>
        <p:txBody>
          <a:bodyPr wrap="none" rtlCol="0">
            <a:spAutoFit/>
          </a:bodyPr>
          <a:lstStyle/>
          <a:p>
            <a:r>
              <a:rPr lang="zh-CN" altLang="en-US" sz="2000" dirty="0">
                <a:solidFill>
                  <a:srgbClr val="34627C"/>
                </a:solidFill>
                <a:latin typeface="微软雅黑" panose="020B0503020204020204" pitchFamily="34" charset="-122"/>
                <a:ea typeface="微软雅黑" panose="020B0503020204020204" pitchFamily="34" charset="-122"/>
              </a:rPr>
              <a:t>演讲人：严根</a:t>
            </a:r>
            <a:endParaRPr lang="zh-CN" altLang="en-US" sz="2000" dirty="0">
              <a:solidFill>
                <a:srgbClr val="34627C"/>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921096" y="5389179"/>
            <a:ext cx="2260600" cy="398780"/>
          </a:xfrm>
          <a:prstGeom prst="rect">
            <a:avLst/>
          </a:prstGeom>
          <a:noFill/>
        </p:spPr>
        <p:txBody>
          <a:bodyPr wrap="none" rtlCol="0">
            <a:spAutoFit/>
          </a:bodyPr>
          <a:lstStyle/>
          <a:p>
            <a:r>
              <a:rPr lang="zh-CN" altLang="en-US" sz="2000" dirty="0">
                <a:solidFill>
                  <a:srgbClr val="34627C"/>
                </a:solidFill>
                <a:latin typeface="微软雅黑" panose="020B0503020204020204" pitchFamily="34" charset="-122"/>
                <a:ea typeface="微软雅黑" panose="020B0503020204020204" pitchFamily="34" charset="-122"/>
              </a:rPr>
              <a:t>时间：</a:t>
            </a:r>
            <a:r>
              <a:rPr lang="en-US" altLang="zh-CN" sz="2000" dirty="0">
                <a:solidFill>
                  <a:srgbClr val="34627C"/>
                </a:solidFill>
                <a:latin typeface="微软雅黑" panose="020B0503020204020204" pitchFamily="34" charset="-122"/>
                <a:ea typeface="微软雅黑" panose="020B0503020204020204" pitchFamily="34" charset="-122"/>
              </a:rPr>
              <a:t>2021.07.17</a:t>
            </a:r>
            <a:endParaRPr lang="zh-CN" altLang="en-US" sz="2000" dirty="0">
              <a:solidFill>
                <a:srgbClr val="34627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54680" b="26681"/>
          <a:stretch>
            <a:fillRect/>
          </a:stretch>
        </p:blipFill>
        <p:spPr>
          <a:xfrm>
            <a:off x="6666592" y="0"/>
            <a:ext cx="5525408" cy="5027606"/>
          </a:xfrm>
          <a:prstGeom prst="rect">
            <a:avLst/>
          </a:prstGeom>
          <a:effectLst>
            <a:outerShdw blurRad="63500" sx="102000" sy="102000" algn="ctr" rotWithShape="0">
              <a:prstClr val="black">
                <a:alpha val="20000"/>
              </a:prstClr>
            </a:outerShdw>
          </a:effectLst>
        </p:spPr>
      </p:pic>
      <p:sp>
        <p:nvSpPr>
          <p:cNvPr id="2" name="文本框 1"/>
          <p:cNvSpPr txBox="1"/>
          <p:nvPr/>
        </p:nvSpPr>
        <p:spPr>
          <a:xfrm>
            <a:off x="4057651" y="6036906"/>
            <a:ext cx="4190610" cy="369332"/>
          </a:xfrm>
          <a:prstGeom prst="rect">
            <a:avLst/>
          </a:prstGeom>
          <a:noFill/>
        </p:spPr>
        <p:txBody>
          <a:bodyPr wrap="square" rtlCol="0">
            <a:spAutoFit/>
          </a:bodyPr>
          <a:lstStyle/>
          <a:p>
            <a:r>
              <a:rPr lang="en-US" altLang="zh-CN" dirty="0">
                <a:solidFill>
                  <a:schemeClr val="accent1">
                    <a:lumMod val="50000"/>
                  </a:schemeClr>
                </a:solidFill>
              </a:rPr>
              <a:t>---</a:t>
            </a:r>
            <a:r>
              <a:rPr lang="zh-CN" altLang="en-US" dirty="0">
                <a:solidFill>
                  <a:schemeClr val="accent1">
                    <a:lumMod val="50000"/>
                  </a:schemeClr>
                </a:solidFill>
              </a:rPr>
              <a:t>河南省智教数据股份有限公司</a:t>
            </a:r>
            <a:endParaRPr lang="zh-CN" altLang="en-US" dirty="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right)">
                                      <p:cBhvr>
                                        <p:cTn id="15" dur="500"/>
                                        <p:tgtEl>
                                          <p:spTgt spid="22"/>
                                        </p:tgtEl>
                                      </p:cBhvr>
                                    </p:animEffect>
                                  </p:childTnLst>
                                </p:cTn>
                              </p:par>
                            </p:childTnLst>
                          </p:cTn>
                        </p:par>
                        <p:par>
                          <p:cTn id="16" fill="hold">
                            <p:stCondLst>
                              <p:cond delay="1500"/>
                            </p:stCondLst>
                            <p:childTnLst>
                              <p:par>
                                <p:cTn id="17" presetID="2" presetClass="entr" presetSubtype="2" fill="hold" grpId="0" nodeType="afterEffect">
                                  <p:stCondLst>
                                    <p:cond delay="0"/>
                                  </p:stCondLst>
                                  <p:iterate type="lt">
                                    <p:tmPct val="10000"/>
                                  </p:iterate>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750" fill="hold"/>
                                        <p:tgtEl>
                                          <p:spTgt spid="36"/>
                                        </p:tgtEl>
                                        <p:attrNameLst>
                                          <p:attrName>ppt_x</p:attrName>
                                        </p:attrNameLst>
                                      </p:cBhvr>
                                      <p:tavLst>
                                        <p:tav tm="0">
                                          <p:val>
                                            <p:strVal val="1+#ppt_w/2"/>
                                          </p:val>
                                        </p:tav>
                                        <p:tav tm="100000">
                                          <p:val>
                                            <p:strVal val="#ppt_x"/>
                                          </p:val>
                                        </p:tav>
                                      </p:tavLst>
                                    </p:anim>
                                    <p:anim calcmode="lin" valueType="num">
                                      <p:cBhvr additive="base">
                                        <p:cTn id="20" dur="750" fill="hold"/>
                                        <p:tgtEl>
                                          <p:spTgt spid="36"/>
                                        </p:tgtEl>
                                        <p:attrNameLst>
                                          <p:attrName>ppt_y</p:attrName>
                                        </p:attrNameLst>
                                      </p:cBhvr>
                                      <p:tavLst>
                                        <p:tav tm="0">
                                          <p:val>
                                            <p:strVal val="#ppt_y"/>
                                          </p:val>
                                        </p:tav>
                                        <p:tav tm="100000">
                                          <p:val>
                                            <p:strVal val="#ppt_y"/>
                                          </p:val>
                                        </p:tav>
                                      </p:tavLst>
                                    </p:anim>
                                  </p:childTnLst>
                                </p:cTn>
                              </p:par>
                            </p:childTnLst>
                          </p:cTn>
                        </p:par>
                        <p:par>
                          <p:cTn id="21" fill="hold">
                            <p:stCondLst>
                              <p:cond delay="3224"/>
                            </p:stCondLst>
                            <p:childTnLst>
                              <p:par>
                                <p:cTn id="22" presetID="22" presetClass="entr" presetSubtype="8"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3724"/>
                            </p:stCondLst>
                            <p:childTnLst>
                              <p:par>
                                <p:cTn id="26" presetID="2" presetClass="entr" presetSubtype="4"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1+#ppt_h/2"/>
                                          </p:val>
                                        </p:tav>
                                        <p:tav tm="100000">
                                          <p:val>
                                            <p:strVal val="#ppt_y"/>
                                          </p:val>
                                        </p:tav>
                                      </p:tavLst>
                                    </p:anim>
                                  </p:childTnLst>
                                </p:cTn>
                              </p:par>
                            </p:childTnLst>
                          </p:cTn>
                        </p:par>
                        <p:par>
                          <p:cTn id="34" fill="hold">
                            <p:stCondLst>
                              <p:cond delay="4224"/>
                            </p:stCondLst>
                            <p:childTnLst>
                              <p:par>
                                <p:cTn id="35" presetID="27" presetClass="emph" presetSubtype="0" fill="remove" grpId="1" nodeType="afterEffect">
                                  <p:stCondLst>
                                    <p:cond delay="0"/>
                                  </p:stCondLst>
                                  <p:iterate type="lt">
                                    <p:tmPct val="10000"/>
                                  </p:iterate>
                                  <p:childTnLst>
                                    <p:animClr clrSpc="rgb" dir="cw">
                                      <p:cBhvr override="childStyle">
                                        <p:cTn id="36" dur="375" autoRev="1" fill="remove"/>
                                        <p:tgtEl>
                                          <p:spTgt spid="36"/>
                                        </p:tgtEl>
                                        <p:attrNameLst>
                                          <p:attrName>style.color</p:attrName>
                                        </p:attrNameLst>
                                      </p:cBhvr>
                                      <p:to>
                                        <a:srgbClr val="ED7D31"/>
                                      </p:to>
                                    </p:animClr>
                                    <p:animClr clrSpc="rgb" dir="cw">
                                      <p:cBhvr>
                                        <p:cTn id="37" dur="375" autoRev="1" fill="remove"/>
                                        <p:tgtEl>
                                          <p:spTgt spid="36"/>
                                        </p:tgtEl>
                                        <p:attrNameLst>
                                          <p:attrName>fillcolor</p:attrName>
                                        </p:attrNameLst>
                                      </p:cBhvr>
                                      <p:to>
                                        <a:srgbClr val="ED7D31"/>
                                      </p:to>
                                    </p:animClr>
                                    <p:set>
                                      <p:cBhvr>
                                        <p:cTn id="38" dur="375" autoRev="1" fill="remove"/>
                                        <p:tgtEl>
                                          <p:spTgt spid="36"/>
                                        </p:tgtEl>
                                        <p:attrNameLst>
                                          <p:attrName>fill.type</p:attrName>
                                        </p:attrNameLst>
                                      </p:cBhvr>
                                      <p:to>
                                        <p:strVal val="solid"/>
                                      </p:to>
                                    </p:set>
                                    <p:set>
                                      <p:cBhvr>
                                        <p:cTn id="39" dur="375" autoRev="1" fill="remove"/>
                                        <p:tgtEl>
                                          <p:spTgt spid="3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2" grpId="0" animBg="1"/>
      <p:bldP spid="36" grpId="0"/>
      <p:bldP spid="36" grpId="1"/>
      <p:bldP spid="37"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83252" y="182320"/>
              <a:ext cx="2185214" cy="276999"/>
            </a:xfrm>
            <a:prstGeom prst="rect">
              <a:avLst/>
            </a:prstGeom>
          </p:spPr>
          <p:txBody>
            <a:bodyPr wrap="none">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rPr>
                <a:t>河南省智教数据股份有限公司</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9668466" y="233831"/>
              <a:ext cx="184731" cy="276999"/>
            </a:xfrm>
            <a:prstGeom prst="rect">
              <a:avLst/>
            </a:prstGeom>
          </p:spPr>
          <p:txBody>
            <a:bodyPr wrap="none">
              <a:spAutoFit/>
            </a:bodyPr>
            <a:lstStyle/>
            <a:p>
              <a:pPr algn="dist"/>
              <a:endParaRPr lang="en-US" altLang="zh-CN" sz="1200" dirty="0">
                <a:solidFill>
                  <a:schemeClr val="bg1"/>
                </a:solidFill>
                <a:ea typeface="微软雅黑" panose="020B0503020204020204" pitchFamily="34" charset="-122"/>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市场调研</a:t>
              </a:r>
              <a:endParaRPr lang="zh-CN" altLang="en-US" sz="2400" dirty="0">
                <a:latin typeface="微软雅黑" panose="020B0503020204020204" pitchFamily="34" charset="-122"/>
                <a:ea typeface="微软雅黑" panose="020B0503020204020204" pitchFamily="34" charset="-122"/>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pic>
        <p:nvPicPr>
          <p:cNvPr id="13" name="图片 12"/>
          <p:cNvPicPr>
            <a:picLocks noChangeAspect="1"/>
          </p:cNvPicPr>
          <p:nvPr/>
        </p:nvPicPr>
        <p:blipFill>
          <a:blip r:embed="rId2"/>
          <a:stretch>
            <a:fillRect/>
          </a:stretch>
        </p:blipFill>
        <p:spPr>
          <a:xfrm>
            <a:off x="5720212" y="1797729"/>
            <a:ext cx="5943870" cy="3262541"/>
          </a:xfrm>
          <a:prstGeom prst="rect">
            <a:avLst/>
          </a:prstGeom>
        </p:spPr>
      </p:pic>
      <p:sp>
        <p:nvSpPr>
          <p:cNvPr id="15" name="文本框 14"/>
          <p:cNvSpPr txBox="1"/>
          <p:nvPr/>
        </p:nvSpPr>
        <p:spPr>
          <a:xfrm>
            <a:off x="7580538" y="5397990"/>
            <a:ext cx="2469070" cy="400110"/>
          </a:xfrm>
          <a:prstGeom prst="rect">
            <a:avLst/>
          </a:prstGeom>
          <a:noFill/>
        </p:spPr>
        <p:txBody>
          <a:bodyPr wrap="square" rtlCol="0">
            <a:spAutoFit/>
          </a:bodyPr>
          <a:lstStyle/>
          <a:p>
            <a:r>
              <a:rPr lang="zh-CN" altLang="en-US" sz="2000" dirty="0"/>
              <a:t>学生获取信息方式</a:t>
            </a:r>
            <a:endParaRPr lang="zh-CN" altLang="en-US" sz="2000" dirty="0"/>
          </a:p>
        </p:txBody>
      </p:sp>
      <p:pic>
        <p:nvPicPr>
          <p:cNvPr id="16" name="图片 15"/>
          <p:cNvPicPr>
            <a:picLocks noChangeAspect="1"/>
          </p:cNvPicPr>
          <p:nvPr/>
        </p:nvPicPr>
        <p:blipFill>
          <a:blip r:embed="rId3"/>
          <a:stretch>
            <a:fillRect/>
          </a:stretch>
        </p:blipFill>
        <p:spPr>
          <a:xfrm>
            <a:off x="417397" y="1425509"/>
            <a:ext cx="5012110" cy="3091582"/>
          </a:xfrm>
          <a:prstGeom prst="rect">
            <a:avLst/>
          </a:prstGeom>
        </p:spPr>
      </p:pic>
      <p:sp>
        <p:nvSpPr>
          <p:cNvPr id="17" name="文本框 16"/>
          <p:cNvSpPr txBox="1"/>
          <p:nvPr/>
        </p:nvSpPr>
        <p:spPr>
          <a:xfrm>
            <a:off x="914927" y="5397990"/>
            <a:ext cx="5260866" cy="400110"/>
          </a:xfrm>
          <a:prstGeom prst="rect">
            <a:avLst/>
          </a:prstGeom>
          <a:noFill/>
        </p:spPr>
        <p:txBody>
          <a:bodyPr wrap="square" rtlCol="0">
            <a:spAutoFit/>
          </a:bodyPr>
          <a:lstStyle/>
          <a:p>
            <a:r>
              <a:rPr lang="zh-CN" altLang="en-US" sz="2000" dirty="0"/>
              <a:t>学生对当前教室信息查询途径的态度</a:t>
            </a:r>
            <a:endParaRPr lang="zh-CN" altLang="en-US" sz="2000" dirty="0"/>
          </a:p>
        </p:txBody>
      </p:sp>
      <p:sp>
        <p:nvSpPr>
          <p:cNvPr id="7" name="文本框 6"/>
          <p:cNvSpPr txBox="1"/>
          <p:nvPr/>
        </p:nvSpPr>
        <p:spPr>
          <a:xfrm>
            <a:off x="834795" y="718457"/>
            <a:ext cx="1815099" cy="368300"/>
          </a:xfrm>
          <a:prstGeom prst="rect">
            <a:avLst/>
          </a:prstGeom>
          <a:noFill/>
        </p:spPr>
        <p:txBody>
          <a:bodyPr wrap="square" rtlCol="0">
            <a:spAutoFit/>
          </a:bodyPr>
          <a:lstStyle/>
          <a:p>
            <a:r>
              <a:rPr lang="zh-CN" altLang="en-US" b="1" dirty="0"/>
              <a:t>调研数据</a:t>
            </a:r>
            <a:endParaRPr lang="zh-CN" altLang="en-US" b="1" dirty="0"/>
          </a:p>
        </p:txBody>
      </p:sp>
      <p:sp>
        <p:nvSpPr>
          <p:cNvPr id="5" name="矩形 4"/>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83252" y="182320"/>
              <a:ext cx="2185214" cy="276999"/>
            </a:xfrm>
            <a:prstGeom prst="rect">
              <a:avLst/>
            </a:prstGeom>
          </p:spPr>
          <p:txBody>
            <a:bodyPr wrap="none">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rPr>
                <a:t>河南省智教数据股份有限公司</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9668466" y="233831"/>
              <a:ext cx="184731" cy="276999"/>
            </a:xfrm>
            <a:prstGeom prst="rect">
              <a:avLst/>
            </a:prstGeom>
          </p:spPr>
          <p:txBody>
            <a:bodyPr wrap="none">
              <a:spAutoFit/>
            </a:bodyPr>
            <a:lstStyle/>
            <a:p>
              <a:pPr algn="dist"/>
              <a:endParaRPr lang="en-US" altLang="zh-CN" sz="1200" dirty="0">
                <a:solidFill>
                  <a:schemeClr val="bg1"/>
                </a:solidFill>
                <a:ea typeface="微软雅黑" panose="020B0503020204020204" pitchFamily="34" charset="-122"/>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市场调研</a:t>
              </a:r>
              <a:endParaRPr lang="zh-CN" altLang="en-US" sz="2400" dirty="0">
                <a:latin typeface="微软雅黑" panose="020B0503020204020204" pitchFamily="34" charset="-122"/>
                <a:ea typeface="微软雅黑" panose="020B0503020204020204" pitchFamily="34" charset="-122"/>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pic>
        <p:nvPicPr>
          <p:cNvPr id="13" name="图片 12"/>
          <p:cNvPicPr>
            <a:picLocks noChangeAspect="1"/>
          </p:cNvPicPr>
          <p:nvPr/>
        </p:nvPicPr>
        <p:blipFill>
          <a:blip r:embed="rId2"/>
          <a:stretch>
            <a:fillRect/>
          </a:stretch>
        </p:blipFill>
        <p:spPr>
          <a:xfrm>
            <a:off x="460476" y="2096427"/>
            <a:ext cx="5261205" cy="2706668"/>
          </a:xfrm>
          <a:prstGeom prst="rect">
            <a:avLst/>
          </a:prstGeom>
        </p:spPr>
      </p:pic>
      <p:sp>
        <p:nvSpPr>
          <p:cNvPr id="14" name="文本框 13"/>
          <p:cNvSpPr txBox="1"/>
          <p:nvPr/>
        </p:nvSpPr>
        <p:spPr>
          <a:xfrm>
            <a:off x="2244469" y="5305877"/>
            <a:ext cx="1562599" cy="400110"/>
          </a:xfrm>
          <a:prstGeom prst="rect">
            <a:avLst/>
          </a:prstGeom>
          <a:noFill/>
        </p:spPr>
        <p:txBody>
          <a:bodyPr wrap="square" rtlCol="0">
            <a:spAutoFit/>
          </a:bodyPr>
          <a:lstStyle/>
          <a:p>
            <a:r>
              <a:rPr lang="zh-CN" altLang="en-US" sz="2000" dirty="0"/>
              <a:t>功能需求</a:t>
            </a:r>
            <a:endParaRPr lang="zh-CN" altLang="en-US" sz="2000" dirty="0"/>
          </a:p>
        </p:txBody>
      </p:sp>
      <p:sp>
        <p:nvSpPr>
          <p:cNvPr id="16" name="文本框 15"/>
          <p:cNvSpPr txBox="1"/>
          <p:nvPr/>
        </p:nvSpPr>
        <p:spPr>
          <a:xfrm>
            <a:off x="8515199" y="5305877"/>
            <a:ext cx="1259632" cy="400110"/>
          </a:xfrm>
          <a:prstGeom prst="rect">
            <a:avLst/>
          </a:prstGeom>
          <a:noFill/>
        </p:spPr>
        <p:txBody>
          <a:bodyPr wrap="square" rtlCol="0">
            <a:spAutoFit/>
          </a:bodyPr>
          <a:lstStyle/>
          <a:p>
            <a:r>
              <a:rPr lang="zh-CN" altLang="en-US" sz="2000" dirty="0"/>
              <a:t>市场态度</a:t>
            </a:r>
            <a:endParaRPr lang="zh-CN" altLang="en-US" sz="2000" dirty="0"/>
          </a:p>
        </p:txBody>
      </p:sp>
      <p:cxnSp>
        <p:nvCxnSpPr>
          <p:cNvPr id="20" name="直接箭头连接符 19"/>
          <p:cNvCxnSpPr/>
          <p:nvPr/>
        </p:nvCxnSpPr>
        <p:spPr>
          <a:xfrm>
            <a:off x="2369976" y="543974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696" y="1981445"/>
            <a:ext cx="6167532" cy="308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83252" y="182320"/>
              <a:ext cx="2185214" cy="276999"/>
            </a:xfrm>
            <a:prstGeom prst="rect">
              <a:avLst/>
            </a:prstGeom>
          </p:spPr>
          <p:txBody>
            <a:bodyPr wrap="none">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rPr>
                <a:t>河南省智教数据股份有限公司</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9668466" y="233831"/>
              <a:ext cx="184731" cy="276999"/>
            </a:xfrm>
            <a:prstGeom prst="rect">
              <a:avLst/>
            </a:prstGeom>
          </p:spPr>
          <p:txBody>
            <a:bodyPr wrap="none">
              <a:spAutoFit/>
            </a:bodyPr>
            <a:lstStyle/>
            <a:p>
              <a:pPr algn="dist"/>
              <a:endParaRPr lang="en-US" altLang="zh-CN" sz="1200" dirty="0">
                <a:solidFill>
                  <a:schemeClr val="bg1"/>
                </a:solidFill>
                <a:ea typeface="微软雅黑" panose="020B0503020204020204" pitchFamily="34" charset="-122"/>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市场调研</a:t>
              </a:r>
              <a:endParaRPr lang="zh-CN" altLang="en-US" sz="2400" dirty="0">
                <a:latin typeface="微软雅黑" panose="020B0503020204020204" pitchFamily="34" charset="-122"/>
                <a:ea typeface="微软雅黑" panose="020B0503020204020204" pitchFamily="34" charset="-122"/>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490139" y="3180434"/>
            <a:ext cx="10228410" cy="2087751"/>
          </a:xfrm>
          <a:prstGeom prst="rect">
            <a:avLst/>
          </a:prstGeom>
          <a:noFill/>
        </p:spPr>
        <p:txBody>
          <a:bodyPr wrap="square" rtlCol="0">
            <a:spAutoFit/>
          </a:bodyPr>
          <a:lstStyle/>
          <a:p>
            <a:pPr indent="304800" algn="just">
              <a:spcBef>
                <a:spcPts val="1300"/>
              </a:spcBef>
              <a:spcAft>
                <a:spcPts val="130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我们小组通过多次线上下的会议，并根据市场调研结果最终确定了该项目课题，并初步设定了我们想要完成的相应功能。</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indent="304800" algn="just">
              <a:spcBef>
                <a:spcPts val="1300"/>
              </a:spcBef>
              <a:spcAft>
                <a:spcPts val="130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通过经查阅文献，我们发现当前关于</a:t>
            </a:r>
            <a:r>
              <a:rPr lang="zh-CN" altLang="en-US" kern="100" dirty="0">
                <a:latin typeface="宋体" panose="02010600030101010101" pitchFamily="2" charset="-122"/>
                <a:ea typeface="宋体" panose="02010600030101010101" pitchFamily="2" charset="-122"/>
                <a:cs typeface="Times New Roman" panose="02020603050405020304" pitchFamily="18" charset="0"/>
              </a:rPr>
              <a:t>大学空闲教室查询，基于图像识别处理的教室人数检测，智能推荐算法，均有较为成熟的发展，但市场中没有将这些功能综合为一体的应用。</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针对目前市场上学生对教室信息透明化的极大需求的问题，我们公司决定开发一</a:t>
            </a:r>
            <a:r>
              <a:rPr lang="zh-CN" altLang="en-US" kern="100" dirty="0">
                <a:latin typeface="宋体" panose="02010600030101010101" pitchFamily="2" charset="-122"/>
                <a:ea typeface="宋体" panose="02010600030101010101" pitchFamily="2" charset="-122"/>
                <a:cs typeface="Times New Roman" panose="02020603050405020304" pitchFamily="18" charset="0"/>
              </a:rPr>
              <a:t>个基于</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大数据的教室资源调控系统来解决并优化上述问题。</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5" name="文本框 4"/>
          <p:cNvSpPr txBox="1"/>
          <p:nvPr/>
        </p:nvSpPr>
        <p:spPr>
          <a:xfrm>
            <a:off x="1565321" y="830424"/>
            <a:ext cx="3118646" cy="368300"/>
          </a:xfrm>
          <a:prstGeom prst="rect">
            <a:avLst/>
          </a:prstGeom>
          <a:noFill/>
        </p:spPr>
        <p:txBody>
          <a:bodyPr wrap="square" rtlCol="0">
            <a:spAutoFit/>
          </a:bodyPr>
          <a:lstStyle/>
          <a:p>
            <a:r>
              <a:rPr lang="zh-CN" altLang="en-US" b="1" dirty="0"/>
              <a:t>调研结论</a:t>
            </a:r>
            <a:endParaRPr lang="zh-CN" altLang="en-US" b="1" dirty="0"/>
          </a:p>
        </p:txBody>
      </p:sp>
      <p:sp>
        <p:nvSpPr>
          <p:cNvPr id="11" name="文本框 10"/>
          <p:cNvSpPr txBox="1"/>
          <p:nvPr/>
        </p:nvSpPr>
        <p:spPr>
          <a:xfrm>
            <a:off x="1565321" y="1447771"/>
            <a:ext cx="9797143" cy="923330"/>
          </a:xfrm>
          <a:prstGeom prst="rect">
            <a:avLst/>
          </a:prstGeom>
          <a:noFill/>
        </p:spPr>
        <p:txBody>
          <a:bodyPr wrap="square" rtlCol="0">
            <a:spAutoFit/>
          </a:bodyPr>
          <a:lstStyle/>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综上所述，由调研结果可以看出，</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九</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成左右的调查对象都期望或迫切期望一款基于大数据的教室资源调配系统的运行实现，以节省查询教室资源信息的时间，因此市场对于教室资源调配有极大的需求度，证实了本系统的可行性和必要性。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nvSpPr>
        <p:spPr>
          <a:xfrm>
            <a:off x="1670179" y="2677886"/>
            <a:ext cx="1707503" cy="646331"/>
          </a:xfrm>
          <a:prstGeom prst="rect">
            <a:avLst/>
          </a:prstGeom>
          <a:noFill/>
        </p:spPr>
        <p:txBody>
          <a:bodyPr wrap="square" rtlCol="0">
            <a:spAutoFit/>
          </a:bodyPr>
          <a:lstStyle/>
          <a:p>
            <a:r>
              <a:rPr lang="zh-CN" altLang="en-US" b="1" dirty="0"/>
              <a:t>小组讨论：</a:t>
            </a:r>
            <a:endParaRPr lang="en-US" altLang="zh-CN" b="1" dirty="0"/>
          </a:p>
          <a:p>
            <a:r>
              <a:rPr lang="en-US" altLang="zh-CN" b="1" dirty="0"/>
              <a:t>    </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latin typeface="微软雅黑" panose="020B0503020204020204" pitchFamily="34" charset="-122"/>
                  <a:ea typeface="微软雅黑" panose="020B0503020204020204" pitchFamily="34" charset="-122"/>
                  <a:sym typeface="+mn-ea"/>
                </a:rPr>
                <a:t>市场调研</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5" name="文本框 4"/>
          <p:cNvSpPr txBox="1"/>
          <p:nvPr/>
        </p:nvSpPr>
        <p:spPr>
          <a:xfrm>
            <a:off x="989045" y="1137981"/>
            <a:ext cx="308843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社会经济效益分析</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989045" y="1950098"/>
            <a:ext cx="9881118" cy="3353435"/>
          </a:xfrm>
          <a:prstGeom prst="rect">
            <a:avLst/>
          </a:prstGeom>
          <a:noFill/>
        </p:spPr>
        <p:txBody>
          <a:bodyPr wrap="square" rtlCol="0">
            <a:spAutoFit/>
          </a:bodyPr>
          <a:lstStyle/>
          <a:p>
            <a:pPr indent="304800" algn="just"/>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我们的产品通过向学校的不同群体提供并智能推荐教室资源相关的各类信息，实现多种功能，将会有效的保证大学校园里空教室的利用率，完善对大学校园里教室信息的查询途径，可以有效解决现有的校园内查询教室相关信息途径缺少或不完善的问题，减少人们在这方面不必要的时间精力的浪费，从而提高学习、工作效率，并进一步提升大学生活的幸福感。</a:t>
            </a:r>
            <a:endParaRPr lang="en-US" altLang="zh-CN" sz="1800" kern="100" dirty="0">
              <a:effectLst/>
              <a:latin typeface="Calibri" panose="020F0502020204030204" pitchFamily="34" charset="0"/>
              <a:ea typeface="宋体" panose="02010600030101010101" pitchFamily="2" charset="-122"/>
              <a:cs typeface="宋体" panose="02010600030101010101" pitchFamily="2" charset="-122"/>
            </a:endParaRPr>
          </a:p>
          <a:p>
            <a:pPr indent="304800"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由市场调研结果可看出，该项目用户基数较大。在产品开发和推广上，可以在协调后利用学校现有的摄像头采取信息，直接将图像等数据传给云服务器，而开发板只是一次性开发所需设备，无需布置在教室内，这使我们的项目成本大大减低。就目前分析来看，在该项目的市场推广方面可能需要花费大量的经费。但是由于我们的项目是包含广告推广服务的，在经费与广告费的支持下，公司的经济是完全可以支持该项目发布，并在后期进行盈利的。与市场上同类产品相比，该款产品具有较长的盈利期，可以充分发挥基本盈利点和衍生盈利点的优势，带来巨大的利润空间。</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3" name="矩形 12"/>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165835" y="1727666"/>
            <a:ext cx="264590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PART 03</a:t>
            </a:r>
            <a:endParaRPr kumimoji="0" lang="zh-CN" altLang="en-US"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6976320" y="2552788"/>
            <a:ext cx="2797316" cy="814070"/>
          </a:xfrm>
          <a:prstGeom prst="rect">
            <a:avLst/>
          </a:prstGeom>
        </p:spPr>
        <p:txBody>
          <a:bodyPr wrap="square" lIns="121960" tIns="60980" rIns="121960" bIns="6098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产品简介</a:t>
            </a:r>
            <a:endPar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cxnSp>
        <p:nvCxnSpPr>
          <p:cNvPr id="3" name="直接连接符 2"/>
          <p:cNvCxnSpPr/>
          <p:nvPr/>
        </p:nvCxnSpPr>
        <p:spPr>
          <a:xfrm>
            <a:off x="6172200" y="3752850"/>
            <a:ext cx="4591050" cy="0"/>
          </a:xfrm>
          <a:prstGeom prst="line">
            <a:avLst/>
          </a:prstGeom>
          <a:ln w="38100">
            <a:solidFill>
              <a:srgbClr val="2C5568"/>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762750" y="3384550"/>
            <a:ext cx="3453130" cy="3683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product  introduction</a:t>
            </a:r>
            <a:endPar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9" name="平行四边形 8"/>
          <p:cNvSpPr/>
          <p:nvPr/>
        </p:nvSpPr>
        <p:spPr>
          <a:xfrm>
            <a:off x="7850" y="0"/>
            <a:ext cx="4297449" cy="6858000"/>
          </a:xfrm>
          <a:prstGeom prst="parallelogram">
            <a:avLst>
              <a:gd name="adj" fmla="val 7155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21842" b="10018"/>
          <a:stretch>
            <a:fillRect/>
          </a:stretch>
        </p:blipFill>
        <p:spPr>
          <a:xfrm flipH="1">
            <a:off x="990601" y="0"/>
            <a:ext cx="6448381" cy="6858000"/>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sp>
        <p:nvSpPr>
          <p:cNvPr id="8" name="isḻîḑê"/>
          <p:cNvSpPr/>
          <p:nvPr/>
        </p:nvSpPr>
        <p:spPr bwMode="auto">
          <a:xfrm>
            <a:off x="7192347" y="4163218"/>
            <a:ext cx="2320182" cy="1175709"/>
          </a:xfrm>
          <a:custGeom>
            <a:avLst/>
            <a:gdLst>
              <a:gd name="T0" fmla="*/ 570 w 570"/>
              <a:gd name="T1" fmla="*/ 162 h 490"/>
              <a:gd name="T2" fmla="*/ 570 w 570"/>
              <a:gd name="T3" fmla="*/ 155 h 490"/>
              <a:gd name="T4" fmla="*/ 568 w 570"/>
              <a:gd name="T5" fmla="*/ 149 h 490"/>
              <a:gd name="T6" fmla="*/ 568 w 570"/>
              <a:gd name="T7" fmla="*/ 148 h 490"/>
              <a:gd name="T8" fmla="*/ 504 w 570"/>
              <a:gd name="T9" fmla="*/ 14 h 490"/>
              <a:gd name="T10" fmla="*/ 502 w 570"/>
              <a:gd name="T11" fmla="*/ 10 h 490"/>
              <a:gd name="T12" fmla="*/ 497 w 570"/>
              <a:gd name="T13" fmla="*/ 5 h 490"/>
              <a:gd name="T14" fmla="*/ 491 w 570"/>
              <a:gd name="T15" fmla="*/ 2 h 490"/>
              <a:gd name="T16" fmla="*/ 482 w 570"/>
              <a:gd name="T17" fmla="*/ 0 h 490"/>
              <a:gd name="T18" fmla="*/ 110 w 570"/>
              <a:gd name="T19" fmla="*/ 0 h 490"/>
              <a:gd name="T20" fmla="*/ 102 w 570"/>
              <a:gd name="T21" fmla="*/ 2 h 490"/>
              <a:gd name="T22" fmla="*/ 96 w 570"/>
              <a:gd name="T23" fmla="*/ 5 h 490"/>
              <a:gd name="T24" fmla="*/ 91 w 570"/>
              <a:gd name="T25" fmla="*/ 9 h 490"/>
              <a:gd name="T26" fmla="*/ 4 w 570"/>
              <a:gd name="T27" fmla="*/ 146 h 490"/>
              <a:gd name="T28" fmla="*/ 2 w 570"/>
              <a:gd name="T29" fmla="*/ 149 h 490"/>
              <a:gd name="T30" fmla="*/ 1 w 570"/>
              <a:gd name="T31" fmla="*/ 154 h 490"/>
              <a:gd name="T32" fmla="*/ 0 w 570"/>
              <a:gd name="T33" fmla="*/ 160 h 490"/>
              <a:gd name="T34" fmla="*/ 1 w 570"/>
              <a:gd name="T35" fmla="*/ 167 h 490"/>
              <a:gd name="T36" fmla="*/ 3 w 570"/>
              <a:gd name="T37" fmla="*/ 171 h 490"/>
              <a:gd name="T38" fmla="*/ 6 w 570"/>
              <a:gd name="T39" fmla="*/ 175 h 490"/>
              <a:gd name="T40" fmla="*/ 282 w 570"/>
              <a:gd name="T41" fmla="*/ 490 h 490"/>
              <a:gd name="T42" fmla="*/ 284 w 570"/>
              <a:gd name="T43" fmla="*/ 490 h 490"/>
              <a:gd name="T44" fmla="*/ 284 w 570"/>
              <a:gd name="T45" fmla="*/ 490 h 490"/>
              <a:gd name="T46" fmla="*/ 284 w 570"/>
              <a:gd name="T47" fmla="*/ 490 h 490"/>
              <a:gd name="T48" fmla="*/ 292 w 570"/>
              <a:gd name="T49" fmla="*/ 488 h 490"/>
              <a:gd name="T50" fmla="*/ 298 w 570"/>
              <a:gd name="T51" fmla="*/ 485 h 490"/>
              <a:gd name="T52" fmla="*/ 564 w 570"/>
              <a:gd name="T53" fmla="*/ 175 h 490"/>
              <a:gd name="T54" fmla="*/ 566 w 570"/>
              <a:gd name="T55" fmla="*/ 173 h 490"/>
              <a:gd name="T56" fmla="*/ 568 w 570"/>
              <a:gd name="T57" fmla="*/ 168 h 490"/>
              <a:gd name="T58" fmla="*/ 223 w 570"/>
              <a:gd name="T59" fmla="*/ 184 h 490"/>
              <a:gd name="T60" fmla="*/ 287 w 570"/>
              <a:gd name="T61" fmla="*/ 390 h 490"/>
              <a:gd name="T62" fmla="*/ 237 w 570"/>
              <a:gd name="T63" fmla="*/ 134 h 490"/>
              <a:gd name="T64" fmla="*/ 351 w 570"/>
              <a:gd name="T65" fmla="*/ 134 h 490"/>
              <a:gd name="T66" fmla="*/ 505 w 570"/>
              <a:gd name="T67" fmla="*/ 134 h 490"/>
              <a:gd name="T68" fmla="*/ 480 w 570"/>
              <a:gd name="T69" fmla="*/ 81 h 490"/>
              <a:gd name="T70" fmla="*/ 440 w 570"/>
              <a:gd name="T71" fmla="*/ 50 h 490"/>
              <a:gd name="T72" fmla="*/ 341 w 570"/>
              <a:gd name="T73" fmla="*/ 50 h 490"/>
              <a:gd name="T74" fmla="*/ 235 w 570"/>
              <a:gd name="T75" fmla="*/ 50 h 490"/>
              <a:gd name="T76" fmla="*/ 154 w 570"/>
              <a:gd name="T77" fmla="*/ 50 h 490"/>
              <a:gd name="T78" fmla="*/ 110 w 570"/>
              <a:gd name="T79" fmla="*/ 73 h 490"/>
              <a:gd name="T80" fmla="*/ 71 w 570"/>
              <a:gd name="T81" fmla="*/ 134 h 490"/>
              <a:gd name="T82" fmla="*/ 170 w 570"/>
              <a:gd name="T83" fmla="*/ 184 h 490"/>
              <a:gd name="T84" fmla="*/ 79 w 570"/>
              <a:gd name="T85" fmla="*/ 184 h 490"/>
              <a:gd name="T86" fmla="*/ 366 w 570"/>
              <a:gd name="T87" fmla="*/ 330 h 490"/>
              <a:gd name="T88" fmla="*/ 490 w 570"/>
              <a:gd name="T89" fmla="*/ 18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0" h="490">
                <a:moveTo>
                  <a:pt x="569" y="164"/>
                </a:moveTo>
                <a:cubicBezTo>
                  <a:pt x="569" y="163"/>
                  <a:pt x="570" y="162"/>
                  <a:pt x="570" y="162"/>
                </a:cubicBezTo>
                <a:cubicBezTo>
                  <a:pt x="570" y="160"/>
                  <a:pt x="570" y="159"/>
                  <a:pt x="570" y="157"/>
                </a:cubicBezTo>
                <a:cubicBezTo>
                  <a:pt x="570" y="157"/>
                  <a:pt x="570" y="156"/>
                  <a:pt x="570" y="155"/>
                </a:cubicBezTo>
                <a:cubicBezTo>
                  <a:pt x="569" y="153"/>
                  <a:pt x="569" y="151"/>
                  <a:pt x="568" y="150"/>
                </a:cubicBezTo>
                <a:cubicBezTo>
                  <a:pt x="568" y="149"/>
                  <a:pt x="568" y="149"/>
                  <a:pt x="568" y="149"/>
                </a:cubicBezTo>
                <a:cubicBezTo>
                  <a:pt x="568" y="149"/>
                  <a:pt x="568" y="148"/>
                  <a:pt x="568" y="148"/>
                </a:cubicBezTo>
                <a:cubicBezTo>
                  <a:pt x="568" y="148"/>
                  <a:pt x="568" y="148"/>
                  <a:pt x="568" y="148"/>
                </a:cubicBezTo>
                <a:lnTo>
                  <a:pt x="505" y="15"/>
                </a:lnTo>
                <a:cubicBezTo>
                  <a:pt x="504" y="14"/>
                  <a:pt x="504" y="14"/>
                  <a:pt x="504" y="14"/>
                </a:cubicBezTo>
                <a:cubicBezTo>
                  <a:pt x="504" y="13"/>
                  <a:pt x="504" y="13"/>
                  <a:pt x="504" y="12"/>
                </a:cubicBezTo>
                <a:cubicBezTo>
                  <a:pt x="503" y="12"/>
                  <a:pt x="502" y="11"/>
                  <a:pt x="502" y="10"/>
                </a:cubicBezTo>
                <a:cubicBezTo>
                  <a:pt x="501" y="9"/>
                  <a:pt x="501" y="9"/>
                  <a:pt x="500" y="8"/>
                </a:cubicBezTo>
                <a:cubicBezTo>
                  <a:pt x="499" y="7"/>
                  <a:pt x="498" y="6"/>
                  <a:pt x="497" y="5"/>
                </a:cubicBezTo>
                <a:cubicBezTo>
                  <a:pt x="496" y="5"/>
                  <a:pt x="496" y="4"/>
                  <a:pt x="495" y="4"/>
                </a:cubicBezTo>
                <a:cubicBezTo>
                  <a:pt x="494" y="3"/>
                  <a:pt x="492" y="3"/>
                  <a:pt x="491" y="2"/>
                </a:cubicBezTo>
                <a:cubicBezTo>
                  <a:pt x="490" y="2"/>
                  <a:pt x="489" y="1"/>
                  <a:pt x="489" y="1"/>
                </a:cubicBezTo>
                <a:cubicBezTo>
                  <a:pt x="487" y="1"/>
                  <a:pt x="484" y="0"/>
                  <a:pt x="482" y="0"/>
                </a:cubicBezTo>
                <a:lnTo>
                  <a:pt x="284" y="0"/>
                </a:lnTo>
                <a:lnTo>
                  <a:pt x="110" y="0"/>
                </a:lnTo>
                <a:cubicBezTo>
                  <a:pt x="108" y="0"/>
                  <a:pt x="106" y="0"/>
                  <a:pt x="104" y="1"/>
                </a:cubicBezTo>
                <a:cubicBezTo>
                  <a:pt x="103" y="1"/>
                  <a:pt x="103" y="2"/>
                  <a:pt x="102" y="2"/>
                </a:cubicBezTo>
                <a:cubicBezTo>
                  <a:pt x="101" y="2"/>
                  <a:pt x="99" y="3"/>
                  <a:pt x="98" y="3"/>
                </a:cubicBezTo>
                <a:cubicBezTo>
                  <a:pt x="97" y="4"/>
                  <a:pt x="97" y="4"/>
                  <a:pt x="96" y="5"/>
                </a:cubicBezTo>
                <a:cubicBezTo>
                  <a:pt x="95" y="6"/>
                  <a:pt x="94" y="6"/>
                  <a:pt x="93" y="7"/>
                </a:cubicBezTo>
                <a:cubicBezTo>
                  <a:pt x="92" y="8"/>
                  <a:pt x="92" y="9"/>
                  <a:pt x="91" y="9"/>
                </a:cubicBezTo>
                <a:cubicBezTo>
                  <a:pt x="91" y="10"/>
                  <a:pt x="90" y="11"/>
                  <a:pt x="89" y="12"/>
                </a:cubicBezTo>
                <a:lnTo>
                  <a:pt x="4" y="146"/>
                </a:lnTo>
                <a:cubicBezTo>
                  <a:pt x="3" y="146"/>
                  <a:pt x="3" y="147"/>
                  <a:pt x="3" y="147"/>
                </a:cubicBezTo>
                <a:cubicBezTo>
                  <a:pt x="3" y="148"/>
                  <a:pt x="2" y="148"/>
                  <a:pt x="2" y="149"/>
                </a:cubicBezTo>
                <a:cubicBezTo>
                  <a:pt x="2" y="149"/>
                  <a:pt x="2" y="150"/>
                  <a:pt x="2" y="150"/>
                </a:cubicBezTo>
                <a:cubicBezTo>
                  <a:pt x="1" y="151"/>
                  <a:pt x="1" y="152"/>
                  <a:pt x="1" y="154"/>
                </a:cubicBezTo>
                <a:cubicBezTo>
                  <a:pt x="0" y="155"/>
                  <a:pt x="0" y="156"/>
                  <a:pt x="0" y="157"/>
                </a:cubicBezTo>
                <a:cubicBezTo>
                  <a:pt x="0" y="158"/>
                  <a:pt x="0" y="159"/>
                  <a:pt x="0" y="160"/>
                </a:cubicBezTo>
                <a:cubicBezTo>
                  <a:pt x="0" y="162"/>
                  <a:pt x="0" y="163"/>
                  <a:pt x="0" y="164"/>
                </a:cubicBezTo>
                <a:cubicBezTo>
                  <a:pt x="1" y="165"/>
                  <a:pt x="1" y="166"/>
                  <a:pt x="1" y="167"/>
                </a:cubicBezTo>
                <a:cubicBezTo>
                  <a:pt x="2" y="168"/>
                  <a:pt x="2" y="169"/>
                  <a:pt x="2" y="170"/>
                </a:cubicBezTo>
                <a:cubicBezTo>
                  <a:pt x="3" y="170"/>
                  <a:pt x="3" y="171"/>
                  <a:pt x="3" y="171"/>
                </a:cubicBezTo>
                <a:cubicBezTo>
                  <a:pt x="3" y="172"/>
                  <a:pt x="4" y="173"/>
                  <a:pt x="5" y="173"/>
                </a:cubicBezTo>
                <a:cubicBezTo>
                  <a:pt x="5" y="174"/>
                  <a:pt x="5" y="175"/>
                  <a:pt x="6" y="175"/>
                </a:cubicBezTo>
                <a:lnTo>
                  <a:pt x="264" y="481"/>
                </a:lnTo>
                <a:cubicBezTo>
                  <a:pt x="269" y="486"/>
                  <a:pt x="276" y="490"/>
                  <a:pt x="282" y="490"/>
                </a:cubicBezTo>
                <a:cubicBezTo>
                  <a:pt x="282" y="490"/>
                  <a:pt x="282" y="490"/>
                  <a:pt x="283" y="490"/>
                </a:cubicBezTo>
                <a:lnTo>
                  <a:pt x="284" y="490"/>
                </a:lnTo>
                <a:lnTo>
                  <a:pt x="284" y="490"/>
                </a:lnTo>
                <a:lnTo>
                  <a:pt x="284" y="490"/>
                </a:lnTo>
                <a:lnTo>
                  <a:pt x="284" y="490"/>
                </a:lnTo>
                <a:lnTo>
                  <a:pt x="284" y="490"/>
                </a:lnTo>
                <a:cubicBezTo>
                  <a:pt x="286" y="490"/>
                  <a:pt x="288" y="489"/>
                  <a:pt x="290" y="489"/>
                </a:cubicBezTo>
                <a:cubicBezTo>
                  <a:pt x="291" y="489"/>
                  <a:pt x="291" y="488"/>
                  <a:pt x="292" y="488"/>
                </a:cubicBezTo>
                <a:cubicBezTo>
                  <a:pt x="294" y="488"/>
                  <a:pt x="295" y="487"/>
                  <a:pt x="297" y="486"/>
                </a:cubicBezTo>
                <a:cubicBezTo>
                  <a:pt x="297" y="486"/>
                  <a:pt x="298" y="485"/>
                  <a:pt x="298" y="485"/>
                </a:cubicBezTo>
                <a:cubicBezTo>
                  <a:pt x="300" y="484"/>
                  <a:pt x="301" y="483"/>
                  <a:pt x="303" y="481"/>
                </a:cubicBezTo>
                <a:lnTo>
                  <a:pt x="564" y="175"/>
                </a:lnTo>
                <a:cubicBezTo>
                  <a:pt x="564" y="175"/>
                  <a:pt x="565" y="175"/>
                  <a:pt x="565" y="174"/>
                </a:cubicBezTo>
                <a:cubicBezTo>
                  <a:pt x="565" y="174"/>
                  <a:pt x="566" y="173"/>
                  <a:pt x="566" y="173"/>
                </a:cubicBezTo>
                <a:cubicBezTo>
                  <a:pt x="567" y="172"/>
                  <a:pt x="567" y="171"/>
                  <a:pt x="567" y="171"/>
                </a:cubicBezTo>
                <a:cubicBezTo>
                  <a:pt x="567" y="170"/>
                  <a:pt x="568" y="169"/>
                  <a:pt x="568" y="168"/>
                </a:cubicBezTo>
                <a:cubicBezTo>
                  <a:pt x="569" y="167"/>
                  <a:pt x="569" y="166"/>
                  <a:pt x="569" y="164"/>
                </a:cubicBezTo>
                <a:close/>
                <a:moveTo>
                  <a:pt x="223" y="184"/>
                </a:moveTo>
                <a:lnTo>
                  <a:pt x="371" y="184"/>
                </a:lnTo>
                <a:lnTo>
                  <a:pt x="287" y="390"/>
                </a:lnTo>
                <a:lnTo>
                  <a:pt x="223" y="184"/>
                </a:lnTo>
                <a:close/>
                <a:moveTo>
                  <a:pt x="237" y="134"/>
                </a:moveTo>
                <a:lnTo>
                  <a:pt x="286" y="65"/>
                </a:lnTo>
                <a:lnTo>
                  <a:pt x="351" y="134"/>
                </a:lnTo>
                <a:lnTo>
                  <a:pt x="237" y="134"/>
                </a:lnTo>
                <a:close/>
                <a:moveTo>
                  <a:pt x="505" y="134"/>
                </a:moveTo>
                <a:lnTo>
                  <a:pt x="451" y="134"/>
                </a:lnTo>
                <a:lnTo>
                  <a:pt x="480" y="81"/>
                </a:lnTo>
                <a:lnTo>
                  <a:pt x="505" y="134"/>
                </a:lnTo>
                <a:close/>
                <a:moveTo>
                  <a:pt x="440" y="50"/>
                </a:moveTo>
                <a:lnTo>
                  <a:pt x="403" y="117"/>
                </a:lnTo>
                <a:lnTo>
                  <a:pt x="341" y="50"/>
                </a:lnTo>
                <a:lnTo>
                  <a:pt x="440" y="50"/>
                </a:lnTo>
                <a:close/>
                <a:moveTo>
                  <a:pt x="235" y="50"/>
                </a:moveTo>
                <a:lnTo>
                  <a:pt x="191" y="113"/>
                </a:lnTo>
                <a:lnTo>
                  <a:pt x="154" y="50"/>
                </a:lnTo>
                <a:lnTo>
                  <a:pt x="235" y="50"/>
                </a:lnTo>
                <a:close/>
                <a:moveTo>
                  <a:pt x="110" y="73"/>
                </a:moveTo>
                <a:lnTo>
                  <a:pt x="145" y="134"/>
                </a:lnTo>
                <a:lnTo>
                  <a:pt x="71" y="134"/>
                </a:lnTo>
                <a:lnTo>
                  <a:pt x="110" y="73"/>
                </a:lnTo>
                <a:close/>
                <a:moveTo>
                  <a:pt x="170" y="184"/>
                </a:moveTo>
                <a:lnTo>
                  <a:pt x="223" y="354"/>
                </a:lnTo>
                <a:lnTo>
                  <a:pt x="79" y="184"/>
                </a:lnTo>
                <a:lnTo>
                  <a:pt x="170" y="184"/>
                </a:lnTo>
                <a:close/>
                <a:moveTo>
                  <a:pt x="366" y="330"/>
                </a:moveTo>
                <a:lnTo>
                  <a:pt x="425" y="184"/>
                </a:lnTo>
                <a:lnTo>
                  <a:pt x="490" y="184"/>
                </a:lnTo>
                <a:lnTo>
                  <a:pt x="366" y="330"/>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dist"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800"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2" presetClass="entr" presetSubtype="4" fill="hold" grpId="0" nodeType="afterEffect" p14:presetBounceEnd="50000">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14:bounceEnd="50000">
                                          <p:cBhvr additive="base">
                                            <p:cTn id="20" dur="5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21" dur="500" fill="hold"/>
                                            <p:tgtEl>
                                              <p:spTgt spid="29"/>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6" presetClass="entr" presetSubtype="37"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outVertical)">
                                          <p:cBhvr>
                                            <p:cTn id="25" dur="500"/>
                                            <p:tgtEl>
                                              <p:spTgt spid="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outVertical)">
                                          <p:cBhvr>
                                            <p:cTn id="29" dur="500"/>
                                            <p:tgtEl>
                                              <p:spTgt spid="3"/>
                                            </p:tgtEl>
                                          </p:cBhvr>
                                        </p:animEffect>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nodePh="1">
                                      <p:stCondLst>
                                        <p:cond delay="0"/>
                                      </p:stCondLst>
                                      <p:endCondLst>
                                        <p:cond evt="begin" delay="0">
                                          <p:tn val="36"/>
                                        </p:cond>
                                      </p:endCondLst>
                                      <p:childTnLst>
                                        <p:set>
                                          <p:cBhvr>
                                            <p:cTn id="37" dur="1" fill="hold">
                                              <p:stCondLst>
                                                <p:cond delay="0"/>
                                              </p:stCondLst>
                                            </p:cTn>
                                            <p:tgtEl>
                                              <p:spTgt spid="8">
                                                <p:txEl>
                                                  <p:pRg st="0" end="0"/>
                                                </p:txEl>
                                              </p:spTgt>
                                            </p:tgtEl>
                                            <p:attrNameLst>
                                              <p:attrName>style.visibility</p:attrName>
                                            </p:attrNameLst>
                                          </p:cBhvr>
                                          <p:to>
                                            <p:strVal val="visible"/>
                                          </p:to>
                                        </p:set>
                                        <p:anim calcmode="lin" valueType="num">
                                          <p:cBhvr additive="base">
                                            <p:cTn id="3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2" grpId="0"/>
          <p:bldP spid="9" grpId="0" animBg="1"/>
          <p:bldP spid="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6" presetClass="entr" presetSubtype="37"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outVertical)">
                                          <p:cBhvr>
                                            <p:cTn id="25" dur="500"/>
                                            <p:tgtEl>
                                              <p:spTgt spid="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outVertical)">
                                          <p:cBhvr>
                                            <p:cTn id="29" dur="500"/>
                                            <p:tgtEl>
                                              <p:spTgt spid="3"/>
                                            </p:tgtEl>
                                          </p:cBhvr>
                                        </p:animEffect>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nodePh="1">
                                      <p:stCondLst>
                                        <p:cond delay="0"/>
                                      </p:stCondLst>
                                      <p:endCondLst>
                                        <p:cond evt="begin" delay="0">
                                          <p:tn val="36"/>
                                        </p:cond>
                                      </p:endCondLst>
                                      <p:childTnLst>
                                        <p:set>
                                          <p:cBhvr>
                                            <p:cTn id="37" dur="1" fill="hold">
                                              <p:stCondLst>
                                                <p:cond delay="0"/>
                                              </p:stCondLst>
                                            </p:cTn>
                                            <p:tgtEl>
                                              <p:spTgt spid="8">
                                                <p:txEl>
                                                  <p:pRg st="0" end="0"/>
                                                </p:txEl>
                                              </p:spTgt>
                                            </p:tgtEl>
                                            <p:attrNameLst>
                                              <p:attrName>style.visibility</p:attrName>
                                            </p:attrNameLst>
                                          </p:cBhvr>
                                          <p:to>
                                            <p:strVal val="visible"/>
                                          </p:to>
                                        </p:set>
                                        <p:anim calcmode="lin" valueType="num">
                                          <p:cBhvr additive="base">
                                            <p:cTn id="3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2" grpId="0"/>
          <p:bldP spid="9" grpId="0" animBg="1"/>
          <p:bldP spid="8"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83252" y="182320"/>
              <a:ext cx="2185214" cy="276999"/>
            </a:xfrm>
            <a:prstGeom prst="rect">
              <a:avLst/>
            </a:prstGeom>
          </p:spPr>
          <p:txBody>
            <a:bodyPr wrap="none">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rPr>
                <a:t>河南省智教数据股份有限公司</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9668466" y="233831"/>
              <a:ext cx="184731" cy="276999"/>
            </a:xfrm>
            <a:prstGeom prst="rect">
              <a:avLst/>
            </a:prstGeom>
          </p:spPr>
          <p:txBody>
            <a:bodyPr wrap="none">
              <a:spAutoFit/>
            </a:bodyPr>
            <a:lstStyle/>
            <a:p>
              <a:pPr algn="dist"/>
              <a:endParaRPr lang="en-US" altLang="zh-CN" sz="1200" dirty="0">
                <a:solidFill>
                  <a:schemeClr val="bg1"/>
                </a:solidFill>
                <a:ea typeface="微软雅黑" panose="020B0503020204020204" pitchFamily="34" charset="-122"/>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产品简介</a:t>
              </a:r>
              <a:endParaRPr lang="zh-CN" altLang="en-US" sz="2400" dirty="0">
                <a:latin typeface="微软雅黑" panose="020B0503020204020204" pitchFamily="34" charset="-122"/>
                <a:ea typeface="微软雅黑" panose="020B0503020204020204" pitchFamily="34" charset="-122"/>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93407" y="1786384"/>
            <a:ext cx="5078072" cy="3030220"/>
          </a:xfrm>
          <a:prstGeom prst="rect">
            <a:avLst/>
          </a:prstGeom>
          <a:noFill/>
        </p:spPr>
        <p:txBody>
          <a:bodyPr wrap="square" rtlCol="0">
            <a:spAutoFit/>
          </a:bodyPr>
          <a:lstStyle/>
          <a:p>
            <a:pPr marL="342900" algn="just" fontAlgn="auto">
              <a:lnSpc>
                <a:spcPct val="150000"/>
              </a:lnSpc>
              <a:spcBef>
                <a:spcPts val="1300"/>
              </a:spcBef>
              <a:spcAft>
                <a:spcPts val="1300"/>
              </a:spcAft>
              <a:buClrTx/>
              <a:buSzTx/>
              <a:buFontTx/>
              <a:buNone/>
            </a:pPr>
            <a:r>
              <a:rPr lang="zh-CN" altLang="en-US" sz="18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rPr>
              <a:t>·实时查看目前教室的人数。</a:t>
            </a:r>
            <a:endParaRPr lang="zh-CN" altLang="en-US" sz="18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endParaRPr>
          </a:p>
          <a:p>
            <a:pPr indent="0" algn="just" fontAlgn="auto">
              <a:lnSpc>
                <a:spcPct val="100000"/>
              </a:lnSpc>
              <a:spcBef>
                <a:spcPts val="1300"/>
              </a:spcBef>
              <a:spcAft>
                <a:spcPts val="1300"/>
              </a:spcAft>
              <a:buNone/>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（帮助老师考勤和学生查看信息）</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342900" algn="just" fontAlgn="auto">
              <a:lnSpc>
                <a:spcPct val="150000"/>
              </a:lnSpc>
              <a:spcBef>
                <a:spcPts val="1300"/>
              </a:spcBef>
              <a:spcAft>
                <a:spcPts val="1300"/>
              </a:spcAft>
              <a:buClrTx/>
              <a:buSzTx/>
              <a:buFontTx/>
              <a:buNone/>
            </a:pPr>
            <a:r>
              <a:rPr lang="zh-CN" altLang="en-US"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rPr>
              <a:t>·给学生智能分配教室。</a:t>
            </a:r>
            <a:endParaRPr lang="zh-CN" altLang="en-US"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endParaRPr>
          </a:p>
          <a:p>
            <a:pPr marL="342900" algn="just" fontAlgn="auto">
              <a:lnSpc>
                <a:spcPct val="150000"/>
              </a:lnSpc>
              <a:spcBef>
                <a:spcPts val="1300"/>
              </a:spcBef>
              <a:spcAft>
                <a:spcPts val="1300"/>
              </a:spcAft>
              <a:buClrTx/>
              <a:buSzTx/>
              <a:buFontTx/>
              <a:buNone/>
            </a:pPr>
            <a:r>
              <a:rPr lang="zh-CN" altLang="en-US"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rPr>
              <a:t>·提示</a:t>
            </a:r>
            <a:r>
              <a:rPr lang="zh-CN" altLang="en-US" sz="18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rPr>
              <a:t>学校检修人员给教室人数多的地方提高检修频率</a:t>
            </a:r>
            <a:endParaRPr lang="zh-CN" altLang="en-US" sz="18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endParaRPr>
          </a:p>
        </p:txBody>
      </p:sp>
      <p:sp>
        <p:nvSpPr>
          <p:cNvPr id="11" name="文本框 10"/>
          <p:cNvSpPr txBox="1"/>
          <p:nvPr/>
        </p:nvSpPr>
        <p:spPr>
          <a:xfrm>
            <a:off x="1093774" y="1257030"/>
            <a:ext cx="2428179" cy="460375"/>
          </a:xfrm>
          <a:prstGeom prst="rect">
            <a:avLst/>
          </a:prstGeom>
          <a:noFill/>
        </p:spPr>
        <p:txBody>
          <a:bodyPr wrap="square" rtlCol="0">
            <a:spAutoFit/>
          </a:bodyPr>
          <a:lstStyle/>
          <a:p>
            <a:r>
              <a:rPr lang="zh-CN" altLang="en-US" sz="2400" b="1" dirty="0"/>
              <a:t>项目功能：</a:t>
            </a:r>
            <a:endParaRPr lang="zh-CN" altLang="en-US" sz="2400" b="1" dirty="0"/>
          </a:p>
        </p:txBody>
      </p:sp>
      <p:sp>
        <p:nvSpPr>
          <p:cNvPr id="15" name="文本框 14"/>
          <p:cNvSpPr txBox="1"/>
          <p:nvPr/>
        </p:nvSpPr>
        <p:spPr>
          <a:xfrm>
            <a:off x="7033253" y="1257030"/>
            <a:ext cx="2833983" cy="460375"/>
          </a:xfrm>
          <a:prstGeom prst="rect">
            <a:avLst/>
          </a:prstGeom>
          <a:noFill/>
        </p:spPr>
        <p:txBody>
          <a:bodyPr wrap="square" rtlCol="0">
            <a:spAutoFit/>
          </a:bodyPr>
          <a:lstStyle/>
          <a:p>
            <a:r>
              <a:rPr lang="zh-CN" altLang="en-US" sz="2400" b="1" dirty="0"/>
              <a:t>目标</a:t>
            </a:r>
            <a:r>
              <a:rPr lang="zh-CN" altLang="en-US" sz="2400" b="1" dirty="0"/>
              <a:t>人群：</a:t>
            </a:r>
            <a:endParaRPr lang="zh-CN" altLang="en-US" sz="2400" b="1" dirty="0"/>
          </a:p>
        </p:txBody>
      </p:sp>
      <p:sp>
        <p:nvSpPr>
          <p:cNvPr id="17" name="文本框 16"/>
          <p:cNvSpPr txBox="1"/>
          <p:nvPr/>
        </p:nvSpPr>
        <p:spPr>
          <a:xfrm>
            <a:off x="7033468" y="1785984"/>
            <a:ext cx="4581310" cy="2584450"/>
          </a:xfrm>
          <a:prstGeom prst="rect">
            <a:avLst/>
          </a:prstGeom>
          <a:noFill/>
        </p:spPr>
        <p:txBody>
          <a:bodyPr wrap="square" rtlCol="0">
            <a:spAutoFit/>
          </a:bodyPr>
          <a:lstStyle/>
          <a:p>
            <a:pPr fontAlgn="auto">
              <a:lnSpc>
                <a:spcPct val="150000"/>
              </a:lnSpc>
            </a:pPr>
            <a:r>
              <a:rPr lang="en-US" altLang="zh-CN" dirty="0">
                <a:latin typeface="宋体" panose="02010600030101010101" pitchFamily="2" charset="-122"/>
                <a:ea typeface="宋体" panose="02010600030101010101" pitchFamily="2" charset="-122"/>
              </a:rPr>
              <a:t> </a:t>
            </a:r>
            <a:r>
              <a:rPr lang="zh-CN" altLang="en-US"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rPr>
              <a:t> 1. 郑州大学师生</a:t>
            </a:r>
            <a:endParaRPr lang="zh-CN" altLang="en-US" dirty="0">
              <a:latin typeface="宋体" panose="02010600030101010101" pitchFamily="2" charset="-122"/>
              <a:ea typeface="宋体" panose="02010600030101010101" pitchFamily="2" charset="-122"/>
            </a:endParaRPr>
          </a:p>
          <a:p>
            <a:pPr fontAlgn="auto">
              <a:lnSpc>
                <a:spcPct val="150000"/>
              </a:lnSpc>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（希望推广到全国高校）</a:t>
            </a:r>
            <a:endParaRPr lang="en-US" altLang="zh-CN" dirty="0">
              <a:latin typeface="宋体" panose="02010600030101010101" pitchFamily="2" charset="-122"/>
              <a:ea typeface="宋体" panose="02010600030101010101" pitchFamily="2" charset="-122"/>
            </a:endParaRPr>
          </a:p>
          <a:p>
            <a:pPr fontAlgn="auto">
              <a:lnSpc>
                <a:spcPct val="150000"/>
              </a:lnSpc>
            </a:pPr>
            <a:endParaRPr lang="zh-CN" altLang="en-US" kern="100" dirty="0">
              <a:effectLst/>
              <a:latin typeface="宋体" panose="02010600030101010101" pitchFamily="2" charset="-122"/>
              <a:ea typeface="宋体" panose="02010600030101010101" pitchFamily="2" charset="-122"/>
              <a:cs typeface="Times New Roman" panose="02020603050405020304" pitchFamily="18" charset="0"/>
            </a:endParaRPr>
          </a:p>
          <a:p>
            <a:pPr fontAlgn="auto">
              <a:lnSpc>
                <a:spcPct val="150000"/>
              </a:lnSpc>
            </a:pPr>
            <a:r>
              <a:rPr lang="en-US" altLang="zh-CN" dirty="0">
                <a:latin typeface="宋体" panose="02010600030101010101" pitchFamily="2" charset="-122"/>
                <a:ea typeface="宋体" panose="02010600030101010101" pitchFamily="2" charset="-122"/>
              </a:rPr>
              <a:t>  </a:t>
            </a:r>
            <a:r>
              <a:rPr lang="zh-CN" altLang="en-US"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rPr>
              <a:t>2. 教务管理人员</a:t>
            </a:r>
            <a:endParaRPr lang="en-US" altLang="zh-CN" dirty="0">
              <a:latin typeface="宋体" panose="02010600030101010101" pitchFamily="2" charset="-122"/>
              <a:ea typeface="宋体" panose="02010600030101010101" pitchFamily="2" charset="-122"/>
            </a:endParaRPr>
          </a:p>
          <a:p>
            <a:pPr fontAlgn="auto">
              <a:lnSpc>
                <a:spcPct val="150000"/>
              </a:lnSpc>
            </a:pPr>
            <a:endParaRPr lang="en-US" altLang="zh-CN" dirty="0">
              <a:latin typeface="宋体" panose="02010600030101010101" pitchFamily="2" charset="-122"/>
              <a:ea typeface="宋体" panose="02010600030101010101" pitchFamily="2" charset="-122"/>
            </a:endParaRPr>
          </a:p>
          <a:p>
            <a:pPr fontAlgn="auto">
              <a:lnSpc>
                <a:spcPct val="150000"/>
              </a:lnSpc>
            </a:pPr>
            <a:r>
              <a:rPr lang="en-US" altLang="zh-CN" dirty="0">
                <a:latin typeface="宋体" panose="02010600030101010101" pitchFamily="2" charset="-122"/>
                <a:ea typeface="宋体" panose="02010600030101010101" pitchFamily="2" charset="-122"/>
              </a:rPr>
              <a:t>  </a:t>
            </a:r>
            <a:r>
              <a:rPr lang="zh-CN" altLang="en-US"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rPr>
              <a:t>3. 学校教室检修人员</a:t>
            </a:r>
            <a:endParaRPr lang="zh-CN" altLang="en-US"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latin typeface="微软雅黑" panose="020B0503020204020204" pitchFamily="34" charset="-122"/>
                  <a:ea typeface="微软雅黑" panose="020B0503020204020204" pitchFamily="34" charset="-122"/>
                  <a:sym typeface="+mn-ea"/>
                </a:rPr>
                <a:t>产品简介</a:t>
              </a:r>
              <a:endParaRPr kumimoji="0" lang="zh-CN" altLang="en-US" sz="24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12" name="文本框 11"/>
          <p:cNvSpPr txBox="1"/>
          <p:nvPr/>
        </p:nvSpPr>
        <p:spPr>
          <a:xfrm>
            <a:off x="649605" y="4356735"/>
            <a:ext cx="9907905" cy="1722120"/>
          </a:xfrm>
          <a:prstGeom prst="rect">
            <a:avLst/>
          </a:prstGeom>
          <a:noFill/>
        </p:spPr>
        <p:txBody>
          <a:bodyPr wrap="square" rtlCol="0">
            <a:spAutoFit/>
          </a:bodyPr>
          <a:lstStyle/>
          <a:p>
            <a:pPr marL="266700" marR="0" lvl="0" indent="266700" algn="just" defTabSz="914400" rtl="0" eaLnBrk="1" fontAlgn="auto" latinLnBrk="0" hangingPunct="1">
              <a:lnSpc>
                <a:spcPct val="100000"/>
              </a:lnSpc>
              <a:spcBef>
                <a:spcPts val="600"/>
              </a:spcBef>
              <a:spcAft>
                <a:spcPts val="600"/>
              </a:spcAft>
              <a:buClrTx/>
              <a:buSzTx/>
              <a:buFontTx/>
              <a:buNone/>
              <a:defRPr/>
            </a:pPr>
            <a:r>
              <a:rPr kumimoji="0" lang="zh-CN" altLang="en-US" sz="1800" b="1" i="0" u="none" strike="noStrike" cap="none" spc="0" normalizeH="0" baseline="0">
                <a:gradFill>
                  <a:gsLst>
                    <a:gs pos="0">
                      <a:srgbClr val="FE4444"/>
                    </a:gs>
                    <a:gs pos="100000">
                      <a:srgbClr val="832B2B"/>
                    </a:gs>
                  </a:gsLst>
                  <a:lin scaled="0"/>
                </a:gradFill>
                <a:latin typeface="华光中圆_CNKI" panose="02000500000000000000" charset="-122"/>
                <a:ea typeface="华光中圆_CNKI" panose="02000500000000000000" charset="-122"/>
              </a:rPr>
              <a:t>我们的创新点：</a:t>
            </a:r>
            <a:r>
              <a:rPr kumimoji="0" lang="zh-CN" altLang="en-US" sz="1800" b="1" i="0" u="none" strike="noStrike" cap="none" spc="0" normalizeH="0" baseline="0">
                <a:solidFill>
                  <a:schemeClr val="tx1"/>
                </a:solidFill>
                <a:latin typeface="宋体" panose="02010600030101010101" pitchFamily="2" charset="-122"/>
                <a:ea typeface="宋体" panose="02010600030101010101" pitchFamily="2" charset="-122"/>
              </a:rPr>
              <a:t>·</a:t>
            </a:r>
            <a:r>
              <a:rPr kumimoji="0" lang="zh-CN" altLang="en-US" sz="2000" b="1"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采用图像识别方式统计教室人数</a:t>
            </a:r>
            <a:endParaRPr kumimoji="0" lang="zh-CN" altLang="en-US"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endParaRPr>
          </a:p>
          <a:p>
            <a:pPr marL="266700" marR="0" lvl="0" indent="266700" algn="just" defTabSz="914400" rtl="0" eaLnBrk="1" fontAlgn="auto" latinLnBrk="0" hangingPunct="1">
              <a:lnSpc>
                <a:spcPct val="100000"/>
              </a:lnSpc>
              <a:spcBef>
                <a:spcPts val="600"/>
              </a:spcBef>
              <a:spcAft>
                <a:spcPts val="60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		      </a:t>
            </a:r>
            <a:r>
              <a:rPr lang="zh-CN" altLang="en-US" sz="2000" b="1">
                <a:latin typeface="宋体" panose="02010600030101010101" pitchFamily="2" charset="-122"/>
                <a:ea typeface="宋体" panose="02010600030101010101" pitchFamily="2" charset="-122"/>
                <a:sym typeface="+mn-ea"/>
              </a:rPr>
              <a:t>·</a:t>
            </a:r>
            <a:r>
              <a:rPr kumimoji="0" lang="zh-CN" altLang="en-US" sz="2000" b="1"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引入大数据分析</a:t>
            </a:r>
            <a:endParaRPr kumimoji="0" lang="zh-CN" altLang="en-US"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endParaRPr>
          </a:p>
          <a:p>
            <a:pPr marL="266700" marR="0" lvl="0" indent="266700" algn="just" defTabSz="914400" rtl="0" eaLnBrk="1" fontAlgn="auto" latinLnBrk="0" hangingPunct="1">
              <a:lnSpc>
                <a:spcPct val="100000"/>
              </a:lnSpc>
              <a:spcBef>
                <a:spcPts val="600"/>
              </a:spcBef>
              <a:spcAft>
                <a:spcPts val="60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		      </a:t>
            </a:r>
            <a:endPar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endParaRPr>
          </a:p>
          <a:p>
            <a:pPr marL="266700" marR="0" lvl="0" indent="266700" algn="just" defTabSz="914400" rtl="0" eaLnBrk="1" fontAlgn="auto" latinLnBrk="0" hangingPunct="1">
              <a:lnSpc>
                <a:spcPct val="100000"/>
              </a:lnSpc>
              <a:spcBef>
                <a:spcPts val="600"/>
              </a:spcBef>
              <a:spcAft>
                <a:spcPts val="60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			</a:t>
            </a:r>
            <a:endParaRPr kumimoji="0" lang="zh-CN" altLang="zh-CN" b="1"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grpSp>
        <p:nvGrpSpPr>
          <p:cNvPr id="29" name="组合 28"/>
          <p:cNvGrpSpPr/>
          <p:nvPr/>
        </p:nvGrpSpPr>
        <p:grpSpPr>
          <a:xfrm>
            <a:off x="1169035" y="890905"/>
            <a:ext cx="9228455" cy="2080895"/>
            <a:chOff x="1841" y="1641"/>
            <a:chExt cx="14533" cy="3277"/>
          </a:xfrm>
        </p:grpSpPr>
        <p:sp>
          <p:nvSpPr>
            <p:cNvPr id="5" name="文本框 4"/>
            <p:cNvSpPr txBox="1"/>
            <p:nvPr/>
          </p:nvSpPr>
          <p:spPr>
            <a:xfrm>
              <a:off x="1841" y="1641"/>
              <a:ext cx="5025" cy="628"/>
            </a:xfrm>
            <a:prstGeom prst="rect">
              <a:avLst/>
            </a:prstGeom>
            <a:noFill/>
          </p:spPr>
          <p:txBody>
            <a:bodyPr wrap="square" rtlCol="0">
              <a:spAutoFit/>
            </a:bodyPr>
            <a:lstStyle/>
            <a:p>
              <a:r>
                <a:rPr lang="zh-CN" altLang="en-US" sz="2000" b="1" dirty="0"/>
                <a:t>创新特征分析：</a:t>
              </a:r>
              <a:endParaRPr kumimoji="0" lang="zh-CN" altLang="en-US"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grpSp>
          <p:nvGrpSpPr>
            <p:cNvPr id="23" name="组合 22"/>
            <p:cNvGrpSpPr/>
            <p:nvPr/>
          </p:nvGrpSpPr>
          <p:grpSpPr>
            <a:xfrm>
              <a:off x="5617" y="1641"/>
              <a:ext cx="10757" cy="3277"/>
              <a:chOff x="1418" y="2331"/>
              <a:chExt cx="10757" cy="3277"/>
            </a:xfrm>
          </p:grpSpPr>
          <p:sp>
            <p:nvSpPr>
              <p:cNvPr id="15" name="椭圆 14"/>
              <p:cNvSpPr/>
              <p:nvPr/>
            </p:nvSpPr>
            <p:spPr>
              <a:xfrm>
                <a:off x="1418" y="2331"/>
                <a:ext cx="4886" cy="3277"/>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nvGrpSpPr>
              <p:cNvPr id="22" name="组合 21"/>
              <p:cNvGrpSpPr/>
              <p:nvPr/>
            </p:nvGrpSpPr>
            <p:grpSpPr>
              <a:xfrm>
                <a:off x="1685" y="2984"/>
                <a:ext cx="10490" cy="2624"/>
                <a:chOff x="1685" y="2984"/>
                <a:chExt cx="10490" cy="2624"/>
              </a:xfrm>
            </p:grpSpPr>
            <p:sp>
              <p:nvSpPr>
                <p:cNvPr id="6" name="文本框 5"/>
                <p:cNvSpPr txBox="1"/>
                <p:nvPr/>
              </p:nvSpPr>
              <p:spPr>
                <a:xfrm>
                  <a:off x="7063" y="4980"/>
                  <a:ext cx="488" cy="628"/>
                </a:xfrm>
                <a:prstGeom prst="rect">
                  <a:avLst/>
                </a:prstGeom>
                <a:noFill/>
              </p:spPr>
              <p:txBody>
                <a:bodyPr wrap="none" rtlCol="0">
                  <a:spAutoFit/>
                </a:bodyPr>
                <a:p>
                  <a:pPr algn="l"/>
                  <a:endParaRPr kumimoji="0" lang="zh-CN" altLang="en-US" sz="2000" b="1" i="0" u="none" strike="noStrike" kern="100" cap="none" spc="0" normalizeH="0" baseline="0" noProof="0" dirty="0">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sp>
              <p:nvSpPr>
                <p:cNvPr id="7" name="文本框 6"/>
                <p:cNvSpPr txBox="1"/>
                <p:nvPr/>
              </p:nvSpPr>
              <p:spPr>
                <a:xfrm>
                  <a:off x="7063" y="3635"/>
                  <a:ext cx="488" cy="580"/>
                </a:xfrm>
                <a:prstGeom prst="rect">
                  <a:avLst/>
                </a:prstGeom>
                <a:noFill/>
              </p:spPr>
              <p:txBody>
                <a:bodyPr wrap="none" rtlCol="0">
                  <a:spAutoFit/>
                </a:bodyPr>
                <a:p>
                  <a:pPr algn="l"/>
                  <a:endParaRPr kumimoji="0" lang="en-US" altLang="zh-CN" sz="1800" b="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endParaRPr>
                </a:p>
              </p:txBody>
            </p:sp>
            <p:sp>
              <p:nvSpPr>
                <p:cNvPr id="11" name="文本框 10"/>
                <p:cNvSpPr txBox="1"/>
                <p:nvPr/>
              </p:nvSpPr>
              <p:spPr>
                <a:xfrm>
                  <a:off x="7063" y="2984"/>
                  <a:ext cx="5112" cy="1598"/>
                </a:xfrm>
                <a:prstGeom prst="rect">
                  <a:avLst/>
                </a:prstGeom>
                <a:noFill/>
              </p:spPr>
              <p:txBody>
                <a:bodyPr wrap="none" rtlCol="0">
                  <a:spAutoFit/>
                </a:bodyPr>
                <a:p>
                  <a:pPr algn="l"/>
                  <a:r>
                    <a:rPr lang="zh-CN" altLang="en-US" sz="20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sym typeface="+mn-ea"/>
                    </a:rPr>
                    <a:t>准确度不高</a:t>
                  </a:r>
                  <a:endParaRPr lang="zh-CN" altLang="en-US" sz="18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sym typeface="+mn-ea"/>
                  </a:endParaRPr>
                </a:p>
                <a:p>
                  <a:pPr algn="l"/>
                  <a:r>
                    <a:rPr lang="zh-CN" altLang="en-US" sz="20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sym typeface="+mn-ea"/>
                    </a:rPr>
                    <a:t>使用繁琐</a:t>
                  </a:r>
                  <a:endParaRPr lang="zh-CN" altLang="en-US" sz="20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sym typeface="+mn-ea"/>
                  </a:endParaRPr>
                </a:p>
                <a:p>
                  <a:pPr algn="l"/>
                  <a:r>
                    <a:rPr lang="zh-CN" altLang="en-US" sz="20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sym typeface="+mn-ea"/>
                    </a:rPr>
                    <a:t>不能了解教室内的具体人数</a:t>
                  </a:r>
                  <a:endParaRPr kumimoji="0" lang="zh-CN" altLang="en-US" sz="2000" b="1" i="0" u="none" strike="noStrike" kern="100" cap="none" spc="0" normalizeH="0" baseline="0" noProof="0" dirty="0">
                    <a:ln>
                      <a:noFill/>
                    </a:ln>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grpSp>
              <p:nvGrpSpPr>
                <p:cNvPr id="21" name="组合 20"/>
                <p:cNvGrpSpPr/>
                <p:nvPr/>
              </p:nvGrpSpPr>
              <p:grpSpPr>
                <a:xfrm>
                  <a:off x="2694" y="4215"/>
                  <a:ext cx="3008" cy="918"/>
                  <a:chOff x="6381" y="4691"/>
                  <a:chExt cx="3008" cy="918"/>
                </a:xfrm>
              </p:grpSpPr>
              <p:sp>
                <p:nvSpPr>
                  <p:cNvPr id="20" name="椭圆 19"/>
                  <p:cNvSpPr/>
                  <p:nvPr/>
                </p:nvSpPr>
                <p:spPr>
                  <a:xfrm>
                    <a:off x="6381" y="4691"/>
                    <a:ext cx="3008" cy="91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文本框 13"/>
                  <p:cNvSpPr txBox="1"/>
                  <p:nvPr/>
                </p:nvSpPr>
                <p:spPr>
                  <a:xfrm>
                    <a:off x="6541" y="4787"/>
                    <a:ext cx="2688" cy="72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kern="10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rPr>
                      <a:t>郑大小侦探</a:t>
                    </a:r>
                    <a:endParaRPr kumimoji="0" lang="zh-CN" altLang="en-US" sz="24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grpSp>
            <p:grpSp>
              <p:nvGrpSpPr>
                <p:cNvPr id="19" name="组合 18"/>
                <p:cNvGrpSpPr/>
                <p:nvPr/>
              </p:nvGrpSpPr>
              <p:grpSpPr>
                <a:xfrm>
                  <a:off x="1685" y="2984"/>
                  <a:ext cx="4254" cy="915"/>
                  <a:chOff x="11127" y="2156"/>
                  <a:chExt cx="4061" cy="896"/>
                </a:xfrm>
              </p:grpSpPr>
              <p:sp>
                <p:nvSpPr>
                  <p:cNvPr id="17" name="椭圆 16"/>
                  <p:cNvSpPr/>
                  <p:nvPr/>
                </p:nvSpPr>
                <p:spPr>
                  <a:xfrm>
                    <a:off x="11127" y="2156"/>
                    <a:ext cx="4061" cy="896"/>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8" name="文本框 17"/>
                  <p:cNvSpPr txBox="1"/>
                  <p:nvPr/>
                </p:nvSpPr>
                <p:spPr>
                  <a:xfrm>
                    <a:off x="11149" y="2297"/>
                    <a:ext cx="4039" cy="615"/>
                  </a:xfrm>
                  <a:prstGeom prst="rect">
                    <a:avLst/>
                  </a:prstGeom>
                  <a:noFill/>
                </p:spPr>
                <p:txBody>
                  <a:bodyPr wrap="square" rtlCol="0">
                    <a:spAutoFit/>
                  </a:bodyPr>
                  <a:p>
                    <a:pPr algn="l"/>
                    <a:r>
                      <a:rPr lang="zh-CN" altLang="en-US" sz="2000" kern="10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rPr>
                      <a:t>教务</a:t>
                    </a:r>
                    <a:r>
                      <a:rPr lang="zh-CN" altLang="en-US" sz="2000" kern="10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rPr>
                      <a:t>系统</a:t>
                    </a:r>
                    <a:r>
                      <a:rPr lang="zh-CN" altLang="en-US" sz="2000" kern="10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rPr>
                      <a:t>空教室查询</a:t>
                    </a:r>
                    <a:endParaRPr kumimoji="0" lang="zh-CN" altLang="en-US"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grpSp>
          </p:grpSp>
        </p:grpSp>
        <p:sp>
          <p:nvSpPr>
            <p:cNvPr id="24" name="文本框 23"/>
            <p:cNvSpPr txBox="1"/>
            <p:nvPr/>
          </p:nvSpPr>
          <p:spPr>
            <a:xfrm>
              <a:off x="1841" y="2945"/>
              <a:ext cx="3220" cy="580"/>
            </a:xfrm>
            <a:prstGeom prst="rect">
              <a:avLst/>
            </a:prstGeom>
            <a:noFill/>
          </p:spPr>
          <p:txBody>
            <a:bodyPr wrap="square" rtlCol="0">
              <a:spAutoFit/>
            </a:bodyPr>
            <a:p>
              <a:r>
                <a:rPr lang="zh-CN" altLang="en-US" b="1">
                  <a:solidFill>
                    <a:srgbClr val="2C5568"/>
                  </a:solidFill>
                  <a:latin typeface="华光中圆_CNKI" panose="02000500000000000000" charset="-122"/>
                  <a:ea typeface="华光中圆_CNKI" panose="02000500000000000000" charset="-122"/>
                </a:rPr>
                <a:t>已有的查询途径：</a:t>
              </a:r>
              <a:endParaRPr lang="zh-CN" altLang="en-US" b="1">
                <a:solidFill>
                  <a:srgbClr val="2C5568"/>
                </a:solidFill>
                <a:latin typeface="华光中圆_CNKI" panose="02000500000000000000" charset="-122"/>
                <a:ea typeface="华光中圆_CNKI" panose="02000500000000000000" charset="-122"/>
              </a:endParaRPr>
            </a:p>
          </p:txBody>
        </p:sp>
      </p:grpSp>
      <p:sp>
        <p:nvSpPr>
          <p:cNvPr id="25" name="文本框 24"/>
          <p:cNvSpPr txBox="1"/>
          <p:nvPr/>
        </p:nvSpPr>
        <p:spPr>
          <a:xfrm>
            <a:off x="1169035" y="3310890"/>
            <a:ext cx="9388475" cy="706755"/>
          </a:xfrm>
          <a:prstGeom prst="rect">
            <a:avLst/>
          </a:prstGeom>
          <a:noFill/>
        </p:spPr>
        <p:txBody>
          <a:bodyPr wrap="square" rtlCol="0">
            <a:spAutoFit/>
          </a:bodyPr>
          <a:p>
            <a:pPr algn="l"/>
            <a:r>
              <a:rPr lang="zh-CN" altLang="en-US" b="1">
                <a:solidFill>
                  <a:srgbClr val="2C5568"/>
                </a:solidFill>
                <a:latin typeface="华光中圆_CNKI" panose="02000500000000000000" charset="-122"/>
                <a:ea typeface="华光中圆_CNKI" panose="02000500000000000000" charset="-122"/>
                <a:sym typeface="+mn-ea"/>
              </a:rPr>
              <a:t>传统教室人数统计：    </a:t>
            </a:r>
            <a:r>
              <a:rPr lang="zh-CN" altLang="en-US" sz="2000" b="1" kern="10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rPr>
              <a:t>红外传感器</a:t>
            </a:r>
            <a:r>
              <a:rPr lang="zh-CN" altLang="en-US" b="1" kern="10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rPr>
              <a:t>          </a:t>
            </a:r>
            <a:r>
              <a:rPr lang="en-US" altLang="zh-CN" b="1" kern="10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rPr>
              <a:t>	</a:t>
            </a:r>
            <a:r>
              <a:rPr lang="en-US" altLang="zh-CN" sz="2000" b="1" kern="100" noProof="0" dirty="0">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rPr>
              <a:t>				</a:t>
            </a:r>
            <a:endParaRPr lang="en-US" altLang="zh-CN" sz="2000" b="1" kern="100" noProof="0" dirty="0">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endParaRPr>
          </a:p>
          <a:p>
            <a:pPr algn="l"/>
            <a:r>
              <a:rPr lang="en-US" altLang="zh-CN" sz="2000" b="1" kern="100" noProof="0" dirty="0">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rPr>
              <a:t>				</a:t>
            </a:r>
            <a:endParaRPr lang="zh-CN" altLang="en-US" sz="2000" b="1" kern="100" noProof="0" dirty="0">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sp>
        <p:nvSpPr>
          <p:cNvPr id="28" name="文本框 27"/>
          <p:cNvSpPr txBox="1"/>
          <p:nvPr/>
        </p:nvSpPr>
        <p:spPr>
          <a:xfrm>
            <a:off x="7151370" y="5001895"/>
            <a:ext cx="4902200" cy="783590"/>
          </a:xfrm>
          <a:prstGeom prst="rect">
            <a:avLst/>
          </a:prstGeom>
          <a:noFill/>
        </p:spPr>
        <p:txBody>
          <a:bodyPr wrap="square" rtlCol="0">
            <a:spAutoFit/>
          </a:bodyPr>
          <a:p>
            <a:pPr marR="0" lvl="0" algn="l" defTabSz="914400" rtl="0" eaLnBrk="1" fontAlgn="auto" latinLnBrk="0" hangingPunct="1">
              <a:lnSpc>
                <a:spcPct val="100000"/>
              </a:lnSpc>
              <a:spcBef>
                <a:spcPts val="600"/>
              </a:spcBef>
              <a:buClrTx/>
              <a:buSzTx/>
              <a:buFontTx/>
              <a:buNone/>
            </a:pPr>
            <a:r>
              <a:rPr lang="zh-CN" altLang="en-US" sz="2000" b="1" kern="100" noProof="0" dirty="0">
                <a:gradFill>
                  <a:gsLst>
                    <a:gs pos="0">
                      <a:srgbClr val="FE4444"/>
                    </a:gs>
                    <a:gs pos="100000">
                      <a:srgbClr val="832B2B"/>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rPr>
              <a:t>高效、省时</a:t>
            </a:r>
            <a:endParaRPr lang="zh-CN" altLang="en-US" sz="2000" b="1" kern="100" noProof="0" dirty="0">
              <a:gradFill>
                <a:gsLst>
                  <a:gs pos="0">
                    <a:srgbClr val="FE4444"/>
                  </a:gs>
                  <a:gs pos="100000">
                    <a:srgbClr val="832B2B"/>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endParaRPr>
          </a:p>
          <a:p>
            <a:pPr marR="0" lvl="0" algn="l" defTabSz="914400" rtl="0" eaLnBrk="1" fontAlgn="auto" latinLnBrk="0" hangingPunct="1">
              <a:lnSpc>
                <a:spcPct val="100000"/>
              </a:lnSpc>
              <a:spcBef>
                <a:spcPts val="600"/>
              </a:spcBef>
              <a:buClrTx/>
              <a:buSzTx/>
              <a:buFontTx/>
              <a:buNone/>
            </a:pPr>
            <a:r>
              <a:rPr lang="zh-CN" altLang="en-US" sz="2000" b="1" kern="100" noProof="0" dirty="0">
                <a:gradFill>
                  <a:gsLst>
                    <a:gs pos="0">
                      <a:srgbClr val="FE4444"/>
                    </a:gs>
                    <a:gs pos="100000">
                      <a:srgbClr val="832B2B"/>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rPr>
              <a:t>更舒适、更便捷、更自由的使用体验</a:t>
            </a:r>
            <a:endParaRPr kumimoji="0" lang="zh-CN" altLang="en-US" sz="2000" b="1" i="0" u="none" strike="noStrike" kern="100" cap="none" spc="0" normalizeH="0" baseline="0" noProof="0" dirty="0">
              <a:gradFill>
                <a:gsLst>
                  <a:gs pos="0">
                    <a:srgbClr val="FE4444"/>
                  </a:gs>
                  <a:gs pos="100000">
                    <a:srgbClr val="832B2B"/>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grpSp>
        <p:nvGrpSpPr>
          <p:cNvPr id="38" name="组合 37"/>
          <p:cNvGrpSpPr/>
          <p:nvPr/>
        </p:nvGrpSpPr>
        <p:grpSpPr>
          <a:xfrm>
            <a:off x="2296160" y="5280660"/>
            <a:ext cx="3029585" cy="1209040"/>
            <a:chOff x="3497" y="8758"/>
            <a:chExt cx="4771" cy="1904"/>
          </a:xfrm>
        </p:grpSpPr>
        <p:graphicFrame>
          <p:nvGraphicFramePr>
            <p:cNvPr id="35" name="对象 34">
              <a:hlinkClick r:id="" action="ppaction://ole?verb="/>
            </p:cNvPr>
            <p:cNvGraphicFramePr>
              <a:graphicFrameLocks noChangeAspect="1"/>
            </p:cNvGraphicFramePr>
            <p:nvPr/>
          </p:nvGraphicFramePr>
          <p:xfrm>
            <a:off x="6434" y="8758"/>
            <a:ext cx="1834" cy="1904"/>
          </p:xfrm>
          <a:graphic>
            <a:graphicData uri="http://schemas.openxmlformats.org/presentationml/2006/ole">
              <mc:AlternateContent xmlns:mc="http://schemas.openxmlformats.org/markup-compatibility/2006">
                <mc:Choice xmlns:v="urn:schemas-microsoft-com:vml" Requires="v">
                  <p:oleObj spid="_x0000_s1025" name="" r:id="rId2" imgW="571500" imgH="736600" progId="Equation.KSEE3">
                    <p:embed/>
                  </p:oleObj>
                </mc:Choice>
                <mc:Fallback>
                  <p:oleObj name="" r:id="rId2" imgW="571500" imgH="736600" progId="Equation.KSEE3">
                    <p:embed/>
                    <p:pic>
                      <p:nvPicPr>
                        <p:cNvPr id="0" name="图片 1024"/>
                        <p:cNvPicPr/>
                        <p:nvPr/>
                      </p:nvPicPr>
                      <p:blipFill>
                        <a:blip r:embed="rId3"/>
                        <a:stretch>
                          <a:fillRect/>
                        </a:stretch>
                      </p:blipFill>
                      <p:spPr>
                        <a:xfrm>
                          <a:off x="6434" y="8758"/>
                          <a:ext cx="1834" cy="1904"/>
                        </a:xfrm>
                        <a:prstGeom prst="rect">
                          <a:avLst/>
                        </a:prstGeom>
                      </p:spPr>
                    </p:pic>
                  </p:oleObj>
                </mc:Fallback>
              </mc:AlternateContent>
            </a:graphicData>
          </a:graphic>
        </p:graphicFrame>
        <p:sp>
          <p:nvSpPr>
            <p:cNvPr id="36" name="文本框 35"/>
            <p:cNvSpPr txBox="1"/>
            <p:nvPr/>
          </p:nvSpPr>
          <p:spPr>
            <a:xfrm>
              <a:off x="3497" y="9260"/>
              <a:ext cx="3138" cy="628"/>
            </a:xfrm>
            <a:prstGeom prst="rect">
              <a:avLst/>
            </a:prstGeom>
            <a:noFill/>
          </p:spPr>
          <p:txBody>
            <a:bodyPr wrap="none" rtlCol="0">
              <a:spAutoFit/>
            </a:bodyPr>
            <a:p>
              <a:pPr marL="266700" marR="0" lvl="0" indent="266700" algn="just" defTabSz="914400" rtl="0" eaLnBrk="1" fontAlgn="auto" latinLnBrk="0" hangingPunct="1">
                <a:lnSpc>
                  <a:spcPct val="100000"/>
                </a:lnSpc>
                <a:spcBef>
                  <a:spcPts val="600"/>
                </a:spcBef>
                <a:spcAft>
                  <a:spcPts val="600"/>
                </a:spcAft>
                <a:buClrTx/>
                <a:buSzTx/>
                <a:buFontTx/>
                <a:buNone/>
                <a:defRPr/>
              </a:pPr>
              <a:r>
                <a:rPr lang="zh-CN" altLang="en-US" sz="2000" b="1">
                  <a:latin typeface="宋体" panose="02010600030101010101" pitchFamily="2" charset="-122"/>
                  <a:ea typeface="宋体" panose="02010600030101010101" pitchFamily="2" charset="-122"/>
                  <a:sym typeface="+mn-ea"/>
                </a:rPr>
                <a:t>·</a:t>
              </a:r>
              <a:r>
                <a:rPr lang="zh-CN" altLang="en-US" sz="2000" b="1" kern="10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sym typeface="+mn-ea"/>
                </a:rPr>
                <a:t>智能推荐</a:t>
              </a:r>
              <a:endPar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endParaRPr>
            </a:p>
          </p:txBody>
        </p:sp>
      </p:grpSp>
      <p:sp>
        <p:nvSpPr>
          <p:cNvPr id="37" name="文本框 36"/>
          <p:cNvSpPr txBox="1"/>
          <p:nvPr/>
        </p:nvSpPr>
        <p:spPr>
          <a:xfrm>
            <a:off x="7151370" y="3199765"/>
            <a:ext cx="4267200" cy="706755"/>
          </a:xfrm>
          <a:prstGeom prst="rect">
            <a:avLst/>
          </a:prstGeom>
          <a:noFill/>
        </p:spPr>
        <p:txBody>
          <a:bodyPr wrap="none" rtlCol="0">
            <a:spAutoFit/>
          </a:bodyPr>
          <a:p>
            <a:pPr algn="l"/>
            <a:r>
              <a:rPr lang="zh-CN" altLang="en-US" sz="20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sym typeface="+mn-ea"/>
              </a:rPr>
              <a:t>避免不了多人同时进入时的遮挡问题</a:t>
            </a:r>
            <a:endParaRPr lang="zh-CN" altLang="en-US" sz="20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sym typeface="+mn-ea"/>
            </a:endParaRPr>
          </a:p>
          <a:p>
            <a:pPr algn="l"/>
            <a:r>
              <a:rPr lang="zh-CN" altLang="en-US" sz="2000" b="1" kern="100" dirty="0">
                <a:gradFill>
                  <a:gsLst>
                    <a:gs pos="0">
                      <a:srgbClr val="012D86"/>
                    </a:gs>
                    <a:gs pos="100000">
                      <a:srgbClr val="0E2557"/>
                    </a:gs>
                  </a:gsLst>
                  <a:lin scaled="0"/>
                </a:gradFill>
                <a:effectLst/>
                <a:latin typeface="华光中圆_CNKI" panose="02000500000000000000" charset="-122"/>
                <a:ea typeface="华光中圆_CNKI" panose="02000500000000000000" charset="-122"/>
                <a:cs typeface="华光中圆_CNKI" panose="02000500000000000000" charset="-122"/>
                <a:sym typeface="+mn-ea"/>
              </a:rPr>
              <a:t>成本高</a:t>
            </a:r>
            <a:endParaRPr lang="zh-CN" altLang="en-US" sz="2000" b="1" kern="100" noProof="0" dirty="0">
              <a:gradFill>
                <a:gsLst>
                  <a:gs pos="0">
                    <a:srgbClr val="007BD3"/>
                  </a:gs>
                  <a:gs pos="100000">
                    <a:srgbClr val="034373"/>
                  </a:gs>
                </a:gsLst>
                <a:lin scaled="0"/>
              </a:gradFill>
              <a:effectLst>
                <a:outerShdw blurRad="38100" dist="25400" dir="5400000" algn="ctr" rotWithShape="0">
                  <a:srgbClr val="6E747A">
                    <a:alpha val="43000"/>
                  </a:srgbClr>
                </a:outerShdw>
              </a:effectLst>
              <a:uLnTx/>
              <a:uFillTx/>
              <a:latin typeface="Calibri" panose="020F0502020204030204" pitchFamily="34" charset="0"/>
              <a:ea typeface="宋体" panose="02010600030101010101" pitchFamily="2" charset="-122"/>
              <a:cs typeface="宋体" panose="02010600030101010101" pitchFamily="2" charset="-122"/>
              <a:sym typeface="+mn-ea"/>
            </a:endParaRPr>
          </a:p>
        </p:txBody>
      </p:sp>
      <p:sp>
        <p:nvSpPr>
          <p:cNvPr id="13" name="矩形 12"/>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165835" y="1727666"/>
            <a:ext cx="264590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PART 05</a:t>
            </a:r>
            <a:endParaRPr kumimoji="0" lang="zh-CN" altLang="en-US"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7085330" y="2500630"/>
            <a:ext cx="2807335" cy="814070"/>
          </a:xfrm>
          <a:prstGeom prst="rect">
            <a:avLst/>
          </a:prstGeom>
        </p:spPr>
        <p:txBody>
          <a:bodyPr wrap="square" lIns="121960" tIns="60980" rIns="121960" bIns="6098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产品研发</a:t>
            </a:r>
            <a:endPar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cxnSp>
        <p:nvCxnSpPr>
          <p:cNvPr id="3" name="直接连接符 2"/>
          <p:cNvCxnSpPr/>
          <p:nvPr/>
        </p:nvCxnSpPr>
        <p:spPr>
          <a:xfrm>
            <a:off x="6153150" y="3714750"/>
            <a:ext cx="4591050" cy="0"/>
          </a:xfrm>
          <a:prstGeom prst="line">
            <a:avLst/>
          </a:prstGeom>
          <a:ln w="38100">
            <a:solidFill>
              <a:srgbClr val="2C5568"/>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614949" y="3314640"/>
            <a:ext cx="4020820" cy="368300"/>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product research and development</a:t>
            </a:r>
            <a:endPar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 name="平行四边形 8"/>
          <p:cNvSpPr/>
          <p:nvPr/>
        </p:nvSpPr>
        <p:spPr>
          <a:xfrm>
            <a:off x="7850" y="0"/>
            <a:ext cx="4297449" cy="6858000"/>
          </a:xfrm>
          <a:prstGeom prst="parallelogram">
            <a:avLst>
              <a:gd name="adj" fmla="val 7155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21842" b="10018"/>
          <a:stretch>
            <a:fillRect/>
          </a:stretch>
        </p:blipFill>
        <p:spPr>
          <a:xfrm flipH="1">
            <a:off x="990601" y="0"/>
            <a:ext cx="6448381" cy="6858000"/>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sp>
        <p:nvSpPr>
          <p:cNvPr id="8" name="isḻîḑê"/>
          <p:cNvSpPr/>
          <p:nvPr/>
        </p:nvSpPr>
        <p:spPr bwMode="auto">
          <a:xfrm>
            <a:off x="7560849" y="4163218"/>
            <a:ext cx="1721768" cy="484411"/>
          </a:xfrm>
          <a:custGeom>
            <a:avLst/>
            <a:gdLst>
              <a:gd name="T0" fmla="*/ 570 w 570"/>
              <a:gd name="T1" fmla="*/ 162 h 490"/>
              <a:gd name="T2" fmla="*/ 570 w 570"/>
              <a:gd name="T3" fmla="*/ 155 h 490"/>
              <a:gd name="T4" fmla="*/ 568 w 570"/>
              <a:gd name="T5" fmla="*/ 149 h 490"/>
              <a:gd name="T6" fmla="*/ 568 w 570"/>
              <a:gd name="T7" fmla="*/ 148 h 490"/>
              <a:gd name="T8" fmla="*/ 504 w 570"/>
              <a:gd name="T9" fmla="*/ 14 h 490"/>
              <a:gd name="T10" fmla="*/ 502 w 570"/>
              <a:gd name="T11" fmla="*/ 10 h 490"/>
              <a:gd name="T12" fmla="*/ 497 w 570"/>
              <a:gd name="T13" fmla="*/ 5 h 490"/>
              <a:gd name="T14" fmla="*/ 491 w 570"/>
              <a:gd name="T15" fmla="*/ 2 h 490"/>
              <a:gd name="T16" fmla="*/ 482 w 570"/>
              <a:gd name="T17" fmla="*/ 0 h 490"/>
              <a:gd name="T18" fmla="*/ 110 w 570"/>
              <a:gd name="T19" fmla="*/ 0 h 490"/>
              <a:gd name="T20" fmla="*/ 102 w 570"/>
              <a:gd name="T21" fmla="*/ 2 h 490"/>
              <a:gd name="T22" fmla="*/ 96 w 570"/>
              <a:gd name="T23" fmla="*/ 5 h 490"/>
              <a:gd name="T24" fmla="*/ 91 w 570"/>
              <a:gd name="T25" fmla="*/ 9 h 490"/>
              <a:gd name="T26" fmla="*/ 4 w 570"/>
              <a:gd name="T27" fmla="*/ 146 h 490"/>
              <a:gd name="T28" fmla="*/ 2 w 570"/>
              <a:gd name="T29" fmla="*/ 149 h 490"/>
              <a:gd name="T30" fmla="*/ 1 w 570"/>
              <a:gd name="T31" fmla="*/ 154 h 490"/>
              <a:gd name="T32" fmla="*/ 0 w 570"/>
              <a:gd name="T33" fmla="*/ 160 h 490"/>
              <a:gd name="T34" fmla="*/ 1 w 570"/>
              <a:gd name="T35" fmla="*/ 167 h 490"/>
              <a:gd name="T36" fmla="*/ 3 w 570"/>
              <a:gd name="T37" fmla="*/ 171 h 490"/>
              <a:gd name="T38" fmla="*/ 6 w 570"/>
              <a:gd name="T39" fmla="*/ 175 h 490"/>
              <a:gd name="T40" fmla="*/ 282 w 570"/>
              <a:gd name="T41" fmla="*/ 490 h 490"/>
              <a:gd name="T42" fmla="*/ 284 w 570"/>
              <a:gd name="T43" fmla="*/ 490 h 490"/>
              <a:gd name="T44" fmla="*/ 284 w 570"/>
              <a:gd name="T45" fmla="*/ 490 h 490"/>
              <a:gd name="T46" fmla="*/ 284 w 570"/>
              <a:gd name="T47" fmla="*/ 490 h 490"/>
              <a:gd name="T48" fmla="*/ 292 w 570"/>
              <a:gd name="T49" fmla="*/ 488 h 490"/>
              <a:gd name="T50" fmla="*/ 298 w 570"/>
              <a:gd name="T51" fmla="*/ 485 h 490"/>
              <a:gd name="T52" fmla="*/ 564 w 570"/>
              <a:gd name="T53" fmla="*/ 175 h 490"/>
              <a:gd name="T54" fmla="*/ 566 w 570"/>
              <a:gd name="T55" fmla="*/ 173 h 490"/>
              <a:gd name="T56" fmla="*/ 568 w 570"/>
              <a:gd name="T57" fmla="*/ 168 h 490"/>
              <a:gd name="T58" fmla="*/ 223 w 570"/>
              <a:gd name="T59" fmla="*/ 184 h 490"/>
              <a:gd name="T60" fmla="*/ 287 w 570"/>
              <a:gd name="T61" fmla="*/ 390 h 490"/>
              <a:gd name="T62" fmla="*/ 237 w 570"/>
              <a:gd name="T63" fmla="*/ 134 h 490"/>
              <a:gd name="T64" fmla="*/ 351 w 570"/>
              <a:gd name="T65" fmla="*/ 134 h 490"/>
              <a:gd name="T66" fmla="*/ 505 w 570"/>
              <a:gd name="T67" fmla="*/ 134 h 490"/>
              <a:gd name="T68" fmla="*/ 480 w 570"/>
              <a:gd name="T69" fmla="*/ 81 h 490"/>
              <a:gd name="T70" fmla="*/ 440 w 570"/>
              <a:gd name="T71" fmla="*/ 50 h 490"/>
              <a:gd name="T72" fmla="*/ 341 w 570"/>
              <a:gd name="T73" fmla="*/ 50 h 490"/>
              <a:gd name="T74" fmla="*/ 235 w 570"/>
              <a:gd name="T75" fmla="*/ 50 h 490"/>
              <a:gd name="T76" fmla="*/ 154 w 570"/>
              <a:gd name="T77" fmla="*/ 50 h 490"/>
              <a:gd name="T78" fmla="*/ 110 w 570"/>
              <a:gd name="T79" fmla="*/ 73 h 490"/>
              <a:gd name="T80" fmla="*/ 71 w 570"/>
              <a:gd name="T81" fmla="*/ 134 h 490"/>
              <a:gd name="T82" fmla="*/ 170 w 570"/>
              <a:gd name="T83" fmla="*/ 184 h 490"/>
              <a:gd name="T84" fmla="*/ 79 w 570"/>
              <a:gd name="T85" fmla="*/ 184 h 490"/>
              <a:gd name="T86" fmla="*/ 366 w 570"/>
              <a:gd name="T87" fmla="*/ 330 h 490"/>
              <a:gd name="T88" fmla="*/ 490 w 570"/>
              <a:gd name="T89" fmla="*/ 18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0" h="490">
                <a:moveTo>
                  <a:pt x="569" y="164"/>
                </a:moveTo>
                <a:cubicBezTo>
                  <a:pt x="569" y="163"/>
                  <a:pt x="570" y="162"/>
                  <a:pt x="570" y="162"/>
                </a:cubicBezTo>
                <a:cubicBezTo>
                  <a:pt x="570" y="160"/>
                  <a:pt x="570" y="159"/>
                  <a:pt x="570" y="157"/>
                </a:cubicBezTo>
                <a:cubicBezTo>
                  <a:pt x="570" y="157"/>
                  <a:pt x="570" y="156"/>
                  <a:pt x="570" y="155"/>
                </a:cubicBezTo>
                <a:cubicBezTo>
                  <a:pt x="569" y="153"/>
                  <a:pt x="569" y="151"/>
                  <a:pt x="568" y="150"/>
                </a:cubicBezTo>
                <a:cubicBezTo>
                  <a:pt x="568" y="149"/>
                  <a:pt x="568" y="149"/>
                  <a:pt x="568" y="149"/>
                </a:cubicBezTo>
                <a:cubicBezTo>
                  <a:pt x="568" y="149"/>
                  <a:pt x="568" y="148"/>
                  <a:pt x="568" y="148"/>
                </a:cubicBezTo>
                <a:cubicBezTo>
                  <a:pt x="568" y="148"/>
                  <a:pt x="568" y="148"/>
                  <a:pt x="568" y="148"/>
                </a:cubicBezTo>
                <a:lnTo>
                  <a:pt x="505" y="15"/>
                </a:lnTo>
                <a:cubicBezTo>
                  <a:pt x="504" y="14"/>
                  <a:pt x="504" y="14"/>
                  <a:pt x="504" y="14"/>
                </a:cubicBezTo>
                <a:cubicBezTo>
                  <a:pt x="504" y="13"/>
                  <a:pt x="504" y="13"/>
                  <a:pt x="504" y="12"/>
                </a:cubicBezTo>
                <a:cubicBezTo>
                  <a:pt x="503" y="12"/>
                  <a:pt x="502" y="11"/>
                  <a:pt x="502" y="10"/>
                </a:cubicBezTo>
                <a:cubicBezTo>
                  <a:pt x="501" y="9"/>
                  <a:pt x="501" y="9"/>
                  <a:pt x="500" y="8"/>
                </a:cubicBezTo>
                <a:cubicBezTo>
                  <a:pt x="499" y="7"/>
                  <a:pt x="498" y="6"/>
                  <a:pt x="497" y="5"/>
                </a:cubicBezTo>
                <a:cubicBezTo>
                  <a:pt x="496" y="5"/>
                  <a:pt x="496" y="4"/>
                  <a:pt x="495" y="4"/>
                </a:cubicBezTo>
                <a:cubicBezTo>
                  <a:pt x="494" y="3"/>
                  <a:pt x="492" y="3"/>
                  <a:pt x="491" y="2"/>
                </a:cubicBezTo>
                <a:cubicBezTo>
                  <a:pt x="490" y="2"/>
                  <a:pt x="489" y="1"/>
                  <a:pt x="489" y="1"/>
                </a:cubicBezTo>
                <a:cubicBezTo>
                  <a:pt x="487" y="1"/>
                  <a:pt x="484" y="0"/>
                  <a:pt x="482" y="0"/>
                </a:cubicBezTo>
                <a:lnTo>
                  <a:pt x="284" y="0"/>
                </a:lnTo>
                <a:lnTo>
                  <a:pt x="110" y="0"/>
                </a:lnTo>
                <a:cubicBezTo>
                  <a:pt x="108" y="0"/>
                  <a:pt x="106" y="0"/>
                  <a:pt x="104" y="1"/>
                </a:cubicBezTo>
                <a:cubicBezTo>
                  <a:pt x="103" y="1"/>
                  <a:pt x="103" y="2"/>
                  <a:pt x="102" y="2"/>
                </a:cubicBezTo>
                <a:cubicBezTo>
                  <a:pt x="101" y="2"/>
                  <a:pt x="99" y="3"/>
                  <a:pt x="98" y="3"/>
                </a:cubicBezTo>
                <a:cubicBezTo>
                  <a:pt x="97" y="4"/>
                  <a:pt x="97" y="4"/>
                  <a:pt x="96" y="5"/>
                </a:cubicBezTo>
                <a:cubicBezTo>
                  <a:pt x="95" y="6"/>
                  <a:pt x="94" y="6"/>
                  <a:pt x="93" y="7"/>
                </a:cubicBezTo>
                <a:cubicBezTo>
                  <a:pt x="92" y="8"/>
                  <a:pt x="92" y="9"/>
                  <a:pt x="91" y="9"/>
                </a:cubicBezTo>
                <a:cubicBezTo>
                  <a:pt x="91" y="10"/>
                  <a:pt x="90" y="11"/>
                  <a:pt x="89" y="12"/>
                </a:cubicBezTo>
                <a:lnTo>
                  <a:pt x="4" y="146"/>
                </a:lnTo>
                <a:cubicBezTo>
                  <a:pt x="3" y="146"/>
                  <a:pt x="3" y="147"/>
                  <a:pt x="3" y="147"/>
                </a:cubicBezTo>
                <a:cubicBezTo>
                  <a:pt x="3" y="148"/>
                  <a:pt x="2" y="148"/>
                  <a:pt x="2" y="149"/>
                </a:cubicBezTo>
                <a:cubicBezTo>
                  <a:pt x="2" y="149"/>
                  <a:pt x="2" y="150"/>
                  <a:pt x="2" y="150"/>
                </a:cubicBezTo>
                <a:cubicBezTo>
                  <a:pt x="1" y="151"/>
                  <a:pt x="1" y="152"/>
                  <a:pt x="1" y="154"/>
                </a:cubicBezTo>
                <a:cubicBezTo>
                  <a:pt x="0" y="155"/>
                  <a:pt x="0" y="156"/>
                  <a:pt x="0" y="157"/>
                </a:cubicBezTo>
                <a:cubicBezTo>
                  <a:pt x="0" y="158"/>
                  <a:pt x="0" y="159"/>
                  <a:pt x="0" y="160"/>
                </a:cubicBezTo>
                <a:cubicBezTo>
                  <a:pt x="0" y="162"/>
                  <a:pt x="0" y="163"/>
                  <a:pt x="0" y="164"/>
                </a:cubicBezTo>
                <a:cubicBezTo>
                  <a:pt x="1" y="165"/>
                  <a:pt x="1" y="166"/>
                  <a:pt x="1" y="167"/>
                </a:cubicBezTo>
                <a:cubicBezTo>
                  <a:pt x="2" y="168"/>
                  <a:pt x="2" y="169"/>
                  <a:pt x="2" y="170"/>
                </a:cubicBezTo>
                <a:cubicBezTo>
                  <a:pt x="3" y="170"/>
                  <a:pt x="3" y="171"/>
                  <a:pt x="3" y="171"/>
                </a:cubicBezTo>
                <a:cubicBezTo>
                  <a:pt x="3" y="172"/>
                  <a:pt x="4" y="173"/>
                  <a:pt x="5" y="173"/>
                </a:cubicBezTo>
                <a:cubicBezTo>
                  <a:pt x="5" y="174"/>
                  <a:pt x="5" y="175"/>
                  <a:pt x="6" y="175"/>
                </a:cubicBezTo>
                <a:lnTo>
                  <a:pt x="264" y="481"/>
                </a:lnTo>
                <a:cubicBezTo>
                  <a:pt x="269" y="486"/>
                  <a:pt x="276" y="490"/>
                  <a:pt x="282" y="490"/>
                </a:cubicBezTo>
                <a:cubicBezTo>
                  <a:pt x="282" y="490"/>
                  <a:pt x="282" y="490"/>
                  <a:pt x="283" y="490"/>
                </a:cubicBezTo>
                <a:lnTo>
                  <a:pt x="284" y="490"/>
                </a:lnTo>
                <a:lnTo>
                  <a:pt x="284" y="490"/>
                </a:lnTo>
                <a:lnTo>
                  <a:pt x="284" y="490"/>
                </a:lnTo>
                <a:lnTo>
                  <a:pt x="284" y="490"/>
                </a:lnTo>
                <a:lnTo>
                  <a:pt x="284" y="490"/>
                </a:lnTo>
                <a:cubicBezTo>
                  <a:pt x="286" y="490"/>
                  <a:pt x="288" y="489"/>
                  <a:pt x="290" y="489"/>
                </a:cubicBezTo>
                <a:cubicBezTo>
                  <a:pt x="291" y="489"/>
                  <a:pt x="291" y="488"/>
                  <a:pt x="292" y="488"/>
                </a:cubicBezTo>
                <a:cubicBezTo>
                  <a:pt x="294" y="488"/>
                  <a:pt x="295" y="487"/>
                  <a:pt x="297" y="486"/>
                </a:cubicBezTo>
                <a:cubicBezTo>
                  <a:pt x="297" y="486"/>
                  <a:pt x="298" y="485"/>
                  <a:pt x="298" y="485"/>
                </a:cubicBezTo>
                <a:cubicBezTo>
                  <a:pt x="300" y="484"/>
                  <a:pt x="301" y="483"/>
                  <a:pt x="303" y="481"/>
                </a:cubicBezTo>
                <a:lnTo>
                  <a:pt x="564" y="175"/>
                </a:lnTo>
                <a:cubicBezTo>
                  <a:pt x="564" y="175"/>
                  <a:pt x="565" y="175"/>
                  <a:pt x="565" y="174"/>
                </a:cubicBezTo>
                <a:cubicBezTo>
                  <a:pt x="565" y="174"/>
                  <a:pt x="566" y="173"/>
                  <a:pt x="566" y="173"/>
                </a:cubicBezTo>
                <a:cubicBezTo>
                  <a:pt x="567" y="172"/>
                  <a:pt x="567" y="171"/>
                  <a:pt x="567" y="171"/>
                </a:cubicBezTo>
                <a:cubicBezTo>
                  <a:pt x="567" y="170"/>
                  <a:pt x="568" y="169"/>
                  <a:pt x="568" y="168"/>
                </a:cubicBezTo>
                <a:cubicBezTo>
                  <a:pt x="569" y="167"/>
                  <a:pt x="569" y="166"/>
                  <a:pt x="569" y="164"/>
                </a:cubicBezTo>
                <a:close/>
                <a:moveTo>
                  <a:pt x="223" y="184"/>
                </a:moveTo>
                <a:lnTo>
                  <a:pt x="371" y="184"/>
                </a:lnTo>
                <a:lnTo>
                  <a:pt x="287" y="390"/>
                </a:lnTo>
                <a:lnTo>
                  <a:pt x="223" y="184"/>
                </a:lnTo>
                <a:close/>
                <a:moveTo>
                  <a:pt x="237" y="134"/>
                </a:moveTo>
                <a:lnTo>
                  <a:pt x="286" y="65"/>
                </a:lnTo>
                <a:lnTo>
                  <a:pt x="351" y="134"/>
                </a:lnTo>
                <a:lnTo>
                  <a:pt x="237" y="134"/>
                </a:lnTo>
                <a:close/>
                <a:moveTo>
                  <a:pt x="505" y="134"/>
                </a:moveTo>
                <a:lnTo>
                  <a:pt x="451" y="134"/>
                </a:lnTo>
                <a:lnTo>
                  <a:pt x="480" y="81"/>
                </a:lnTo>
                <a:lnTo>
                  <a:pt x="505" y="134"/>
                </a:lnTo>
                <a:close/>
                <a:moveTo>
                  <a:pt x="440" y="50"/>
                </a:moveTo>
                <a:lnTo>
                  <a:pt x="403" y="117"/>
                </a:lnTo>
                <a:lnTo>
                  <a:pt x="341" y="50"/>
                </a:lnTo>
                <a:lnTo>
                  <a:pt x="440" y="50"/>
                </a:lnTo>
                <a:close/>
                <a:moveTo>
                  <a:pt x="235" y="50"/>
                </a:moveTo>
                <a:lnTo>
                  <a:pt x="191" y="113"/>
                </a:lnTo>
                <a:lnTo>
                  <a:pt x="154" y="50"/>
                </a:lnTo>
                <a:lnTo>
                  <a:pt x="235" y="50"/>
                </a:lnTo>
                <a:close/>
                <a:moveTo>
                  <a:pt x="110" y="73"/>
                </a:moveTo>
                <a:lnTo>
                  <a:pt x="145" y="134"/>
                </a:lnTo>
                <a:lnTo>
                  <a:pt x="71" y="134"/>
                </a:lnTo>
                <a:lnTo>
                  <a:pt x="110" y="73"/>
                </a:lnTo>
                <a:close/>
                <a:moveTo>
                  <a:pt x="170" y="184"/>
                </a:moveTo>
                <a:lnTo>
                  <a:pt x="223" y="354"/>
                </a:lnTo>
                <a:lnTo>
                  <a:pt x="79" y="184"/>
                </a:lnTo>
                <a:lnTo>
                  <a:pt x="170" y="184"/>
                </a:lnTo>
                <a:close/>
                <a:moveTo>
                  <a:pt x="366" y="330"/>
                </a:moveTo>
                <a:lnTo>
                  <a:pt x="425" y="184"/>
                </a:lnTo>
                <a:lnTo>
                  <a:pt x="490" y="184"/>
                </a:lnTo>
                <a:lnTo>
                  <a:pt x="366" y="330"/>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dist"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800"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outVertical)">
                                      <p:cBhvr>
                                        <p:cTn id="20" dur="500"/>
                                        <p:tgtEl>
                                          <p:spTgt spid="29"/>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outVertical)">
                                      <p:cBhvr>
                                        <p:cTn id="24" dur="500"/>
                                        <p:tgtEl>
                                          <p:spTgt spid="2"/>
                                        </p:tgtEl>
                                      </p:cBhvr>
                                    </p:animEffect>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2" grpId="0"/>
      <p:bldP spid="9"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产品研发</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1355642" y="1874985"/>
            <a:ext cx="2562894" cy="646331"/>
          </a:xfrm>
          <a:prstGeom prst="rect">
            <a:avLst/>
          </a:prstGeom>
          <a:noFill/>
        </p:spPr>
        <p:txBody>
          <a:bodyPr wrap="square" rtlCol="0">
            <a:spAutoFit/>
          </a:bodyPr>
          <a:lstStyle/>
          <a:p>
            <a:r>
              <a:rPr lang="zh-CN" altLang="en-US" sz="3600" dirty="0"/>
              <a:t>系统框图</a:t>
            </a:r>
            <a:endParaRPr lang="zh-CN" altLang="en-US" sz="3600" dirty="0"/>
          </a:p>
        </p:txBody>
      </p:sp>
      <p:cxnSp>
        <p:nvCxnSpPr>
          <p:cNvPr id="16" name="直接箭头连接符 15"/>
          <p:cNvCxnSpPr/>
          <p:nvPr/>
        </p:nvCxnSpPr>
        <p:spPr>
          <a:xfrm>
            <a:off x="3287204" y="2198150"/>
            <a:ext cx="7527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流程图: 过程 5"/>
          <p:cNvSpPr/>
          <p:nvPr/>
        </p:nvSpPr>
        <p:spPr>
          <a:xfrm>
            <a:off x="4161453" y="1884784"/>
            <a:ext cx="1408923" cy="774428"/>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摄像头模块</a:t>
            </a:r>
            <a:endParaRPr lang="zh-CN" altLang="en-US" dirty="0"/>
          </a:p>
        </p:txBody>
      </p:sp>
      <p:pic>
        <p:nvPicPr>
          <p:cNvPr id="11" name="图片 10"/>
          <p:cNvPicPr>
            <a:picLocks noChangeAspect="1"/>
          </p:cNvPicPr>
          <p:nvPr/>
        </p:nvPicPr>
        <p:blipFill>
          <a:blip r:embed="rId2"/>
          <a:stretch>
            <a:fillRect/>
          </a:stretch>
        </p:blipFill>
        <p:spPr>
          <a:xfrm>
            <a:off x="4400940" y="1080329"/>
            <a:ext cx="794656" cy="794656"/>
          </a:xfrm>
          <a:prstGeom prst="rect">
            <a:avLst/>
          </a:prstGeom>
        </p:spPr>
      </p:pic>
      <p:sp>
        <p:nvSpPr>
          <p:cNvPr id="20" name="流程图: 可选过程 19"/>
          <p:cNvSpPr/>
          <p:nvPr/>
        </p:nvSpPr>
        <p:spPr>
          <a:xfrm>
            <a:off x="6621626" y="3531629"/>
            <a:ext cx="1458847" cy="784227"/>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大数据处理与分析</a:t>
            </a:r>
            <a:endParaRPr lang="zh-CN" altLang="en-US" dirty="0"/>
          </a:p>
        </p:txBody>
      </p:sp>
      <p:sp>
        <p:nvSpPr>
          <p:cNvPr id="21" name="流程图: 可选过程 20"/>
          <p:cNvSpPr/>
          <p:nvPr/>
        </p:nvSpPr>
        <p:spPr>
          <a:xfrm>
            <a:off x="9557852" y="3531628"/>
            <a:ext cx="1458847" cy="784227"/>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实时推荐与分析</a:t>
            </a:r>
            <a:endParaRPr lang="zh-CN" altLang="en-US" dirty="0"/>
          </a:p>
        </p:txBody>
      </p:sp>
      <p:sp>
        <p:nvSpPr>
          <p:cNvPr id="24" name="流程图: 过程 23"/>
          <p:cNvSpPr/>
          <p:nvPr/>
        </p:nvSpPr>
        <p:spPr>
          <a:xfrm>
            <a:off x="4161453" y="3573624"/>
            <a:ext cx="1408923" cy="774428"/>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树莓派</a:t>
            </a:r>
            <a:endParaRPr lang="zh-CN" altLang="en-US" dirty="0"/>
          </a:p>
        </p:txBody>
      </p:sp>
      <p:cxnSp>
        <p:nvCxnSpPr>
          <p:cNvPr id="23" name="直接箭头连接符 22"/>
          <p:cNvCxnSpPr>
            <a:stCxn id="6" idx="2"/>
            <a:endCxn id="24" idx="0"/>
          </p:cNvCxnSpPr>
          <p:nvPr/>
        </p:nvCxnSpPr>
        <p:spPr>
          <a:xfrm>
            <a:off x="4865915" y="2659212"/>
            <a:ext cx="0" cy="914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4" idx="2"/>
          </p:cNvCxnSpPr>
          <p:nvPr/>
        </p:nvCxnSpPr>
        <p:spPr>
          <a:xfrm>
            <a:off x="4865915" y="4348052"/>
            <a:ext cx="0" cy="914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249943" y="669799"/>
            <a:ext cx="1108638" cy="369332"/>
          </a:xfrm>
          <a:prstGeom prst="rect">
            <a:avLst/>
          </a:prstGeom>
          <a:noFill/>
        </p:spPr>
        <p:txBody>
          <a:bodyPr wrap="square" rtlCol="0">
            <a:spAutoFit/>
          </a:bodyPr>
          <a:lstStyle/>
          <a:p>
            <a:r>
              <a:rPr lang="zh-CN" altLang="en-US" dirty="0"/>
              <a:t>本地硬件</a:t>
            </a:r>
            <a:endParaRPr lang="zh-CN" altLang="en-US" dirty="0"/>
          </a:p>
        </p:txBody>
      </p:sp>
      <p:sp>
        <p:nvSpPr>
          <p:cNvPr id="35" name="文本框 34"/>
          <p:cNvSpPr txBox="1"/>
          <p:nvPr/>
        </p:nvSpPr>
        <p:spPr>
          <a:xfrm>
            <a:off x="6959447" y="710997"/>
            <a:ext cx="783203" cy="369332"/>
          </a:xfrm>
          <a:prstGeom prst="rect">
            <a:avLst/>
          </a:prstGeom>
          <a:noFill/>
        </p:spPr>
        <p:txBody>
          <a:bodyPr wrap="square" rtlCol="0">
            <a:spAutoFit/>
          </a:bodyPr>
          <a:lstStyle/>
          <a:p>
            <a:r>
              <a:rPr lang="zh-CN" altLang="en-US" dirty="0"/>
              <a:t>云端</a:t>
            </a:r>
            <a:endParaRPr lang="zh-CN" altLang="en-US" dirty="0"/>
          </a:p>
        </p:txBody>
      </p:sp>
      <p:sp>
        <p:nvSpPr>
          <p:cNvPr id="36" name="文本框 35"/>
          <p:cNvSpPr txBox="1"/>
          <p:nvPr/>
        </p:nvSpPr>
        <p:spPr>
          <a:xfrm>
            <a:off x="9557852" y="710997"/>
            <a:ext cx="1299151" cy="369332"/>
          </a:xfrm>
          <a:prstGeom prst="rect">
            <a:avLst/>
          </a:prstGeom>
          <a:noFill/>
        </p:spPr>
        <p:txBody>
          <a:bodyPr wrap="square" rtlCol="0">
            <a:spAutoFit/>
          </a:bodyPr>
          <a:lstStyle/>
          <a:p>
            <a:r>
              <a:rPr lang="zh-CN" altLang="en-US" dirty="0"/>
              <a:t>移动端</a:t>
            </a:r>
            <a:r>
              <a:rPr lang="en-US" altLang="zh-CN" dirty="0"/>
              <a:t>APP</a:t>
            </a:r>
            <a:endParaRPr lang="zh-CN" altLang="en-US" dirty="0"/>
          </a:p>
        </p:txBody>
      </p:sp>
      <p:sp>
        <p:nvSpPr>
          <p:cNvPr id="37" name="流程图: 可选过程 36"/>
          <p:cNvSpPr/>
          <p:nvPr/>
        </p:nvSpPr>
        <p:spPr>
          <a:xfrm>
            <a:off x="4111529" y="5262464"/>
            <a:ext cx="1458847" cy="784227"/>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图像处理与分析</a:t>
            </a:r>
            <a:endParaRPr lang="zh-CN" altLang="en-US" dirty="0"/>
          </a:p>
        </p:txBody>
      </p:sp>
      <p:cxnSp>
        <p:nvCxnSpPr>
          <p:cNvPr id="39" name="连接符: 肘形 38"/>
          <p:cNvCxnSpPr>
            <a:stCxn id="37" idx="3"/>
            <a:endCxn id="20" idx="2"/>
          </p:cNvCxnSpPr>
          <p:nvPr/>
        </p:nvCxnSpPr>
        <p:spPr>
          <a:xfrm flipV="1">
            <a:off x="5570376" y="4315856"/>
            <a:ext cx="1780674" cy="13387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0" idx="3"/>
            <a:endCxn id="21" idx="1"/>
          </p:cNvCxnSpPr>
          <p:nvPr/>
        </p:nvCxnSpPr>
        <p:spPr>
          <a:xfrm flipV="1">
            <a:off x="8080473" y="3923742"/>
            <a:ext cx="14773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807191" y="5262464"/>
            <a:ext cx="1458847" cy="338554"/>
          </a:xfrm>
          <a:prstGeom prst="rect">
            <a:avLst/>
          </a:prstGeom>
          <a:noFill/>
        </p:spPr>
        <p:txBody>
          <a:bodyPr wrap="square" rtlCol="0">
            <a:spAutoFit/>
          </a:bodyPr>
          <a:lstStyle/>
          <a:p>
            <a:r>
              <a:rPr lang="zh-CN" altLang="en-US" sz="1600" dirty="0"/>
              <a:t>各教室人数</a:t>
            </a:r>
            <a:endParaRPr lang="zh-CN" altLang="en-US" sz="1600" dirty="0"/>
          </a:p>
        </p:txBody>
      </p:sp>
      <p:sp>
        <p:nvSpPr>
          <p:cNvPr id="46" name="文本框 45"/>
          <p:cNvSpPr txBox="1"/>
          <p:nvPr/>
        </p:nvSpPr>
        <p:spPr>
          <a:xfrm>
            <a:off x="8137022" y="3546916"/>
            <a:ext cx="1458847" cy="338554"/>
          </a:xfrm>
          <a:prstGeom prst="rect">
            <a:avLst/>
          </a:prstGeom>
          <a:noFill/>
        </p:spPr>
        <p:txBody>
          <a:bodyPr wrap="square" rtlCol="0">
            <a:spAutoFit/>
          </a:bodyPr>
          <a:lstStyle/>
          <a:p>
            <a:r>
              <a:rPr lang="zh-CN" altLang="en-US" sz="1600" dirty="0"/>
              <a:t>数据分析结果</a:t>
            </a:r>
            <a:endParaRPr lang="zh-CN" altLang="en-US" sz="1600" dirty="0"/>
          </a:p>
        </p:txBody>
      </p:sp>
      <p:sp>
        <p:nvSpPr>
          <p:cNvPr id="47" name="文本框 46"/>
          <p:cNvSpPr txBox="1"/>
          <p:nvPr/>
        </p:nvSpPr>
        <p:spPr>
          <a:xfrm>
            <a:off x="4890878" y="4613100"/>
            <a:ext cx="1458847" cy="338554"/>
          </a:xfrm>
          <a:prstGeom prst="rect">
            <a:avLst/>
          </a:prstGeom>
          <a:noFill/>
        </p:spPr>
        <p:txBody>
          <a:bodyPr wrap="square" rtlCol="0">
            <a:spAutoFit/>
          </a:bodyPr>
          <a:lstStyle/>
          <a:p>
            <a:r>
              <a:rPr lang="zh-CN" altLang="en-US" sz="1600" dirty="0"/>
              <a:t>实时教室图片</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产品研发</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内容占位符 5"/>
          <p:cNvSpPr>
            <a:spLocks noGrp="1"/>
          </p:cNvSpPr>
          <p:nvPr>
            <p:ph sz="half" idx="4294967295"/>
          </p:nvPr>
        </p:nvSpPr>
        <p:spPr>
          <a:xfrm>
            <a:off x="742950" y="1221105"/>
            <a:ext cx="10705465" cy="4907280"/>
          </a:xfrm>
        </p:spPr>
        <p:txBody>
          <a:bodyPr vert="horz" lIns="91440" tIns="45720" rIns="91440" bIns="45720" rtlCol="0">
            <a:normAutofit fontScale="85000"/>
          </a:bodyPr>
          <a:p>
            <a:pPr marL="228600" indent="-228600">
              <a:lnSpc>
                <a:spcPct val="200000"/>
              </a:lnSpc>
              <a:spcAft>
                <a:spcPts val="1000"/>
              </a:spcAft>
              <a:buFont typeface="Arial" panose="020B0604020202020204" pitchFamily="34" charset="0"/>
              <a:buChar char="•"/>
            </a:pPr>
            <a:r>
              <a:rPr lang="zh-CN" altLang="en-US" sz="2000" b="1" dirty="0">
                <a:solidFill>
                  <a:schemeClr val="tx1">
                    <a:lumMod val="75000"/>
                    <a:lumOff val="25000"/>
                  </a:schemeClr>
                </a:solidFill>
                <a:latin typeface="+mn-lt"/>
                <a:ea typeface="+mn-ea"/>
              </a:rPr>
              <a:t>人数识别模块：</a:t>
            </a:r>
            <a:r>
              <a:rPr lang="zh-CN" altLang="en-US" sz="2000" dirty="0">
                <a:solidFill>
                  <a:schemeClr val="tx1">
                    <a:lumMod val="75000"/>
                    <a:lumOff val="25000"/>
                  </a:schemeClr>
                </a:solidFill>
                <a:latin typeface="+mn-lt"/>
                <a:ea typeface="+mn-ea"/>
              </a:rPr>
              <a:t>采用</a:t>
            </a:r>
            <a:r>
              <a:rPr lang="en-US" altLang="zh-CN" sz="2000" b="1" dirty="0">
                <a:solidFill>
                  <a:schemeClr val="tx1">
                    <a:lumMod val="75000"/>
                    <a:lumOff val="25000"/>
                  </a:schemeClr>
                </a:solidFill>
                <a:latin typeface="+mn-lt"/>
                <a:ea typeface="+mn-ea"/>
              </a:rPr>
              <a:t>PyCharm</a:t>
            </a:r>
            <a:r>
              <a:rPr lang="en-US" altLang="zh-CN" sz="2000" dirty="0">
                <a:solidFill>
                  <a:schemeClr val="tx1">
                    <a:lumMod val="75000"/>
                    <a:lumOff val="25000"/>
                  </a:schemeClr>
                </a:solidFill>
                <a:latin typeface="+mn-lt"/>
                <a:ea typeface="+mn-ea"/>
              </a:rPr>
              <a:t>(Python3.8:pytorch+cv2+sshtunnel+pymysql)</a:t>
            </a:r>
            <a:endParaRPr lang="en-US" altLang="zh-CN" sz="2000" dirty="0">
              <a:solidFill>
                <a:schemeClr val="tx1">
                  <a:lumMod val="75000"/>
                  <a:lumOff val="25000"/>
                </a:schemeClr>
              </a:solidFill>
              <a:latin typeface="+mn-lt"/>
              <a:ea typeface="+mn-ea"/>
            </a:endParaRPr>
          </a:p>
          <a:p>
            <a:pPr marL="228600" indent="-228600">
              <a:lnSpc>
                <a:spcPct val="200000"/>
              </a:lnSpc>
              <a:spcAft>
                <a:spcPts val="1000"/>
              </a:spcAft>
              <a:buFont typeface="Arial" panose="020B0604020202020204" pitchFamily="34" charset="0"/>
              <a:buChar char="•"/>
            </a:pPr>
            <a:r>
              <a:rPr lang="zh-CN" altLang="en-US" sz="2000" b="1" dirty="0">
                <a:solidFill>
                  <a:schemeClr val="tx1">
                    <a:lumMod val="75000"/>
                    <a:lumOff val="25000"/>
                  </a:schemeClr>
                </a:solidFill>
                <a:latin typeface="+mn-lt"/>
                <a:ea typeface="+mn-ea"/>
              </a:rPr>
              <a:t>数据传输模块：</a:t>
            </a:r>
            <a:r>
              <a:rPr lang="zh-CN" altLang="en-US" sz="2000" dirty="0">
                <a:solidFill>
                  <a:schemeClr val="tx1">
                    <a:lumMod val="75000"/>
                    <a:lumOff val="25000"/>
                  </a:schemeClr>
                </a:solidFill>
                <a:latin typeface="+mn-lt"/>
                <a:ea typeface="+mn-ea"/>
              </a:rPr>
              <a:t>采用</a:t>
            </a:r>
            <a:r>
              <a:rPr lang="en-US" altLang="zh-CN" sz="2000" b="1" dirty="0">
                <a:solidFill>
                  <a:schemeClr val="tx1">
                    <a:lumMod val="75000"/>
                    <a:lumOff val="25000"/>
                  </a:schemeClr>
                </a:solidFill>
                <a:latin typeface="+mn-lt"/>
                <a:ea typeface="+mn-ea"/>
              </a:rPr>
              <a:t>IDEA</a:t>
            </a:r>
            <a:r>
              <a:rPr lang="zh-CN" altLang="en-US" sz="2000" dirty="0">
                <a:solidFill>
                  <a:schemeClr val="tx1">
                    <a:lumMod val="75000"/>
                    <a:lumOff val="25000"/>
                  </a:schemeClr>
                </a:solidFill>
                <a:latin typeface="+mn-lt"/>
                <a:ea typeface="+mn-ea"/>
              </a:rPr>
              <a:t>开发</a:t>
            </a:r>
            <a:r>
              <a:rPr lang="en-US" altLang="zh-CN" sz="2000" dirty="0">
                <a:solidFill>
                  <a:schemeClr val="tx1">
                    <a:lumMod val="75000"/>
                    <a:lumOff val="25000"/>
                  </a:schemeClr>
                </a:solidFill>
                <a:latin typeface="+mn-lt"/>
                <a:ea typeface="+mn-ea"/>
              </a:rPr>
              <a:t>SSM</a:t>
            </a:r>
            <a:r>
              <a:rPr lang="zh-CN" altLang="en-US" sz="2000" dirty="0">
                <a:solidFill>
                  <a:schemeClr val="tx1">
                    <a:lumMod val="75000"/>
                    <a:lumOff val="25000"/>
                  </a:schemeClr>
                </a:solidFill>
                <a:latin typeface="+mn-lt"/>
                <a:ea typeface="+mn-ea"/>
              </a:rPr>
              <a:t>项目，仅提供后端接口供前端查询</a:t>
            </a:r>
            <a:r>
              <a:rPr lang="en-US" altLang="zh-CN" sz="2000" dirty="0">
                <a:solidFill>
                  <a:schemeClr val="tx1">
                    <a:lumMod val="75000"/>
                    <a:lumOff val="25000"/>
                  </a:schemeClr>
                </a:solidFill>
                <a:latin typeface="+mn-lt"/>
                <a:ea typeface="+mn-ea"/>
              </a:rPr>
              <a:t>JSON</a:t>
            </a:r>
            <a:r>
              <a:rPr lang="zh-CN" altLang="en-US" sz="2000" dirty="0">
                <a:solidFill>
                  <a:schemeClr val="tx1">
                    <a:lumMod val="75000"/>
                    <a:lumOff val="25000"/>
                  </a:schemeClr>
                </a:solidFill>
                <a:latin typeface="+mn-lt"/>
                <a:ea typeface="+mn-ea"/>
              </a:rPr>
              <a:t>格式数据，在本地</a:t>
            </a:r>
            <a:r>
              <a:rPr lang="en-US" altLang="zh-CN" sz="2000" b="1" dirty="0">
                <a:solidFill>
                  <a:schemeClr val="tx1">
                    <a:lumMod val="75000"/>
                    <a:lumOff val="25000"/>
                  </a:schemeClr>
                </a:solidFill>
                <a:latin typeface="+mn-lt"/>
                <a:ea typeface="+mn-ea"/>
              </a:rPr>
              <a:t>Postman</a:t>
            </a:r>
            <a:r>
              <a:rPr lang="zh-CN" altLang="en-US" sz="2000" dirty="0">
                <a:solidFill>
                  <a:schemeClr val="tx1">
                    <a:lumMod val="75000"/>
                    <a:lumOff val="25000"/>
                  </a:schemeClr>
                </a:solidFill>
                <a:latin typeface="+mn-lt"/>
                <a:ea typeface="+mn-ea"/>
              </a:rPr>
              <a:t>测试好</a:t>
            </a:r>
            <a:r>
              <a:rPr lang="en-US" altLang="zh-CN" sz="2000" dirty="0">
                <a:solidFill>
                  <a:schemeClr val="tx1">
                    <a:lumMod val="75000"/>
                    <a:lumOff val="25000"/>
                  </a:schemeClr>
                </a:solidFill>
                <a:latin typeface="+mn-lt"/>
                <a:ea typeface="+mn-ea"/>
              </a:rPr>
              <a:t>URL</a:t>
            </a:r>
            <a:r>
              <a:rPr lang="zh-CN" altLang="en-US" sz="2000" dirty="0">
                <a:solidFill>
                  <a:schemeClr val="tx1">
                    <a:lumMod val="75000"/>
                    <a:lumOff val="25000"/>
                  </a:schemeClr>
                </a:solidFill>
                <a:latin typeface="+mn-lt"/>
                <a:ea typeface="+mn-ea"/>
              </a:rPr>
              <a:t>各增删改查接口后，使用</a:t>
            </a:r>
            <a:r>
              <a:rPr lang="en-US" altLang="zh-CN" sz="2000" b="1" dirty="0">
                <a:solidFill>
                  <a:schemeClr val="tx1">
                    <a:lumMod val="75000"/>
                    <a:lumOff val="25000"/>
                  </a:schemeClr>
                </a:solidFill>
                <a:latin typeface="+mn-lt"/>
                <a:ea typeface="+mn-ea"/>
              </a:rPr>
              <a:t>Maven</a:t>
            </a:r>
            <a:r>
              <a:rPr lang="en-US" altLang="zh-CN" sz="2000" dirty="0">
                <a:solidFill>
                  <a:schemeClr val="tx1">
                    <a:lumMod val="75000"/>
                    <a:lumOff val="25000"/>
                  </a:schemeClr>
                </a:solidFill>
                <a:latin typeface="+mn-lt"/>
                <a:ea typeface="+mn-ea"/>
              </a:rPr>
              <a:t>(</a:t>
            </a:r>
            <a:r>
              <a:rPr lang="en-US" altLang="zh-CN" sz="2000" dirty="0" err="1">
                <a:solidFill>
                  <a:schemeClr val="tx1">
                    <a:lumMod val="75000"/>
                    <a:lumOff val="25000"/>
                  </a:schemeClr>
                </a:solidFill>
                <a:latin typeface="+mn-lt"/>
                <a:ea typeface="+mn-ea"/>
              </a:rPr>
              <a:t>clean+install</a:t>
            </a:r>
            <a:r>
              <a:rPr lang="en-US" altLang="zh-CN" sz="2000" dirty="0">
                <a:solidFill>
                  <a:schemeClr val="tx1">
                    <a:lumMod val="75000"/>
                    <a:lumOff val="25000"/>
                  </a:schemeClr>
                </a:solidFill>
                <a:latin typeface="+mn-lt"/>
                <a:ea typeface="+mn-ea"/>
              </a:rPr>
              <a:t>)</a:t>
            </a:r>
            <a:r>
              <a:rPr lang="zh-CN" altLang="en-US" sz="2000" dirty="0">
                <a:solidFill>
                  <a:schemeClr val="tx1">
                    <a:lumMod val="75000"/>
                    <a:lumOff val="25000"/>
                  </a:schemeClr>
                </a:solidFill>
                <a:latin typeface="+mn-lt"/>
                <a:ea typeface="+mn-ea"/>
              </a:rPr>
              <a:t>进行项目打包为</a:t>
            </a:r>
            <a:r>
              <a:rPr lang="en-US" altLang="zh-CN" sz="2000" dirty="0">
                <a:solidFill>
                  <a:schemeClr val="tx1">
                    <a:lumMod val="75000"/>
                    <a:lumOff val="25000"/>
                  </a:schemeClr>
                </a:solidFill>
                <a:latin typeface="+mn-lt"/>
                <a:ea typeface="+mn-ea"/>
              </a:rPr>
              <a:t>jar</a:t>
            </a:r>
            <a:r>
              <a:rPr lang="zh-CN" altLang="en-US" sz="2000" dirty="0">
                <a:solidFill>
                  <a:schemeClr val="tx1">
                    <a:lumMod val="75000"/>
                    <a:lumOff val="25000"/>
                  </a:schemeClr>
                </a:solidFill>
                <a:latin typeface="+mn-lt"/>
                <a:ea typeface="+mn-ea"/>
              </a:rPr>
              <a:t>包，通过</a:t>
            </a:r>
            <a:r>
              <a:rPr lang="en-US" altLang="zh-CN" sz="2000" b="1" dirty="0">
                <a:solidFill>
                  <a:schemeClr val="tx1">
                    <a:lumMod val="75000"/>
                    <a:lumOff val="25000"/>
                  </a:schemeClr>
                </a:solidFill>
                <a:latin typeface="+mn-lt"/>
                <a:ea typeface="+mn-ea"/>
              </a:rPr>
              <a:t>WinSCP</a:t>
            </a:r>
            <a:r>
              <a:rPr lang="zh-CN" altLang="en-US" sz="2000" dirty="0">
                <a:solidFill>
                  <a:schemeClr val="tx1">
                    <a:lumMod val="75000"/>
                    <a:lumOff val="25000"/>
                  </a:schemeClr>
                </a:solidFill>
                <a:latin typeface="+mn-lt"/>
                <a:ea typeface="+mn-ea"/>
              </a:rPr>
              <a:t>上传</a:t>
            </a:r>
            <a:r>
              <a:rPr lang="en-US" altLang="zh-CN" sz="2000" dirty="0">
                <a:solidFill>
                  <a:schemeClr val="tx1">
                    <a:lumMod val="75000"/>
                    <a:lumOff val="25000"/>
                  </a:schemeClr>
                </a:solidFill>
                <a:latin typeface="+mn-lt"/>
                <a:ea typeface="+mn-ea"/>
              </a:rPr>
              <a:t>jar</a:t>
            </a:r>
            <a:r>
              <a:rPr lang="zh-CN" altLang="en-US" sz="2000" dirty="0">
                <a:solidFill>
                  <a:schemeClr val="tx1">
                    <a:lumMod val="75000"/>
                    <a:lumOff val="25000"/>
                  </a:schemeClr>
                </a:solidFill>
                <a:latin typeface="+mn-lt"/>
                <a:ea typeface="+mn-ea"/>
              </a:rPr>
              <a:t>包到远程服务器对应目录下，打开</a:t>
            </a:r>
            <a:r>
              <a:rPr lang="en-US" altLang="zh-CN" sz="2000" b="1" dirty="0" err="1">
                <a:solidFill>
                  <a:schemeClr val="tx1">
                    <a:lumMod val="75000"/>
                    <a:lumOff val="25000"/>
                  </a:schemeClr>
                </a:solidFill>
                <a:latin typeface="+mn-lt"/>
                <a:ea typeface="+mn-ea"/>
              </a:rPr>
              <a:t>XShell</a:t>
            </a:r>
            <a:r>
              <a:rPr lang="zh-CN" altLang="en-US" sz="2000" dirty="0">
                <a:solidFill>
                  <a:schemeClr val="tx1">
                    <a:lumMod val="75000"/>
                    <a:lumOff val="25000"/>
                  </a:schemeClr>
                </a:solidFill>
                <a:latin typeface="+mn-lt"/>
                <a:ea typeface="+mn-ea"/>
              </a:rPr>
              <a:t> </a:t>
            </a:r>
            <a:r>
              <a:rPr lang="en-US" altLang="zh-CN" sz="2000" dirty="0" err="1">
                <a:solidFill>
                  <a:schemeClr val="tx1">
                    <a:lumMod val="75000"/>
                    <a:lumOff val="25000"/>
                  </a:schemeClr>
                </a:solidFill>
                <a:latin typeface="+mn-lt"/>
                <a:ea typeface="+mn-ea"/>
              </a:rPr>
              <a:t>ssh</a:t>
            </a:r>
            <a:r>
              <a:rPr lang="zh-CN" altLang="en-US" sz="2000" dirty="0">
                <a:solidFill>
                  <a:schemeClr val="tx1">
                    <a:lumMod val="75000"/>
                    <a:lumOff val="25000"/>
                  </a:schemeClr>
                </a:solidFill>
                <a:latin typeface="+mn-lt"/>
                <a:ea typeface="+mn-ea"/>
              </a:rPr>
              <a:t>远程连接服务器终端，通过</a:t>
            </a:r>
            <a:r>
              <a:rPr lang="en-US" altLang="zh-CN" sz="2000" dirty="0" err="1">
                <a:solidFill>
                  <a:schemeClr val="tx1">
                    <a:lumMod val="75000"/>
                    <a:lumOff val="25000"/>
                  </a:schemeClr>
                </a:solidFill>
                <a:latin typeface="+mn-lt"/>
                <a:ea typeface="+mn-ea"/>
              </a:rPr>
              <a:t>nohup</a:t>
            </a:r>
            <a:r>
              <a:rPr lang="zh-CN" altLang="en-US" sz="2000" dirty="0">
                <a:solidFill>
                  <a:schemeClr val="tx1">
                    <a:lumMod val="75000"/>
                    <a:lumOff val="25000"/>
                  </a:schemeClr>
                </a:solidFill>
                <a:latin typeface="+mn-lt"/>
                <a:ea typeface="+mn-ea"/>
              </a:rPr>
              <a:t>命令后台挂起</a:t>
            </a:r>
            <a:r>
              <a:rPr lang="en-US" altLang="zh-CN" sz="2000" dirty="0">
                <a:solidFill>
                  <a:schemeClr val="tx1">
                    <a:lumMod val="75000"/>
                    <a:lumOff val="25000"/>
                  </a:schemeClr>
                </a:solidFill>
                <a:latin typeface="+mn-lt"/>
                <a:ea typeface="+mn-ea"/>
              </a:rPr>
              <a:t>java –jar</a:t>
            </a:r>
            <a:r>
              <a:rPr lang="zh-CN" altLang="en-US" sz="2000" dirty="0">
                <a:solidFill>
                  <a:schemeClr val="tx1">
                    <a:lumMod val="75000"/>
                    <a:lumOff val="25000"/>
                  </a:schemeClr>
                </a:solidFill>
                <a:latin typeface="+mn-lt"/>
                <a:ea typeface="+mn-ea"/>
              </a:rPr>
              <a:t>执行</a:t>
            </a:r>
            <a:r>
              <a:rPr lang="en-US" altLang="zh-CN" sz="2000" dirty="0">
                <a:solidFill>
                  <a:schemeClr val="tx1">
                    <a:lumMod val="75000"/>
                    <a:lumOff val="25000"/>
                  </a:schemeClr>
                </a:solidFill>
                <a:latin typeface="+mn-lt"/>
                <a:ea typeface="+mn-ea"/>
              </a:rPr>
              <a:t>jar</a:t>
            </a:r>
            <a:r>
              <a:rPr lang="zh-CN" altLang="en-US" sz="2000" dirty="0">
                <a:solidFill>
                  <a:schemeClr val="tx1">
                    <a:lumMod val="75000"/>
                    <a:lumOff val="25000"/>
                  </a:schemeClr>
                </a:solidFill>
                <a:latin typeface="+mn-lt"/>
                <a:ea typeface="+mn-ea"/>
              </a:rPr>
              <a:t>包，从而通过</a:t>
            </a:r>
            <a:r>
              <a:rPr lang="en-US" altLang="zh-CN" sz="2000" dirty="0">
                <a:solidFill>
                  <a:schemeClr val="tx1">
                    <a:lumMod val="75000"/>
                    <a:lumOff val="25000"/>
                  </a:schemeClr>
                </a:solidFill>
                <a:latin typeface="+mn-lt"/>
                <a:ea typeface="+mn-ea"/>
              </a:rPr>
              <a:t>https://emm.ink </a:t>
            </a:r>
            <a:r>
              <a:rPr lang="zh-CN" altLang="en-US" sz="2000" dirty="0">
                <a:latin typeface="+mn-lt"/>
                <a:ea typeface="+mn-ea"/>
              </a:rPr>
              <a:t>为小程序提供含</a:t>
            </a:r>
            <a:r>
              <a:rPr lang="en-US" altLang="zh-CN" sz="2000" dirty="0">
                <a:latin typeface="+mn-lt"/>
                <a:ea typeface="+mn-ea"/>
              </a:rPr>
              <a:t>SSL</a:t>
            </a:r>
            <a:r>
              <a:rPr lang="zh-CN" altLang="en-US" sz="2000" dirty="0">
                <a:solidFill>
                  <a:schemeClr val="tx1">
                    <a:lumMod val="75000"/>
                    <a:lumOff val="25000"/>
                  </a:schemeClr>
                </a:solidFill>
                <a:latin typeface="+mn-lt"/>
                <a:ea typeface="+mn-ea"/>
              </a:rPr>
              <a:t>证书的安全域名访问</a:t>
            </a:r>
            <a:r>
              <a:rPr lang="en-US" altLang="zh-CN" sz="2000" dirty="0">
                <a:solidFill>
                  <a:schemeClr val="tx1">
                    <a:lumMod val="75000"/>
                    <a:lumOff val="25000"/>
                  </a:schemeClr>
                </a:solidFill>
                <a:latin typeface="+mn-lt"/>
                <a:ea typeface="+mn-ea"/>
              </a:rPr>
              <a:t>URL(</a:t>
            </a:r>
            <a:r>
              <a:rPr lang="zh-CN" altLang="en-US" sz="2000" dirty="0">
                <a:solidFill>
                  <a:schemeClr val="tx1">
                    <a:lumMod val="75000"/>
                    <a:lumOff val="25000"/>
                  </a:schemeClr>
                </a:solidFill>
                <a:latin typeface="+mn-lt"/>
                <a:ea typeface="+mn-ea"/>
              </a:rPr>
              <a:t>为小程序提供后端服务所必须</a:t>
            </a:r>
            <a:r>
              <a:rPr lang="en-US" altLang="zh-CN" sz="2000" dirty="0">
                <a:solidFill>
                  <a:schemeClr val="tx1">
                    <a:lumMod val="75000"/>
                    <a:lumOff val="25000"/>
                  </a:schemeClr>
                </a:solidFill>
                <a:latin typeface="+mn-lt"/>
                <a:ea typeface="+mn-ea"/>
              </a:rPr>
              <a:t>)</a:t>
            </a:r>
            <a:r>
              <a:rPr lang="zh-CN" altLang="en-US" sz="2000" dirty="0">
                <a:solidFill>
                  <a:schemeClr val="tx1">
                    <a:lumMod val="75000"/>
                    <a:lumOff val="25000"/>
                  </a:schemeClr>
                </a:solidFill>
                <a:latin typeface="+mn-lt"/>
                <a:ea typeface="+mn-ea"/>
              </a:rPr>
              <a:t>。</a:t>
            </a:r>
            <a:endParaRPr lang="zh-CN" altLang="en-US" sz="2000" dirty="0">
              <a:solidFill>
                <a:schemeClr val="tx1">
                  <a:lumMod val="75000"/>
                  <a:lumOff val="25000"/>
                </a:schemeClr>
              </a:solidFill>
              <a:latin typeface="+mn-lt"/>
              <a:ea typeface="+mn-ea"/>
            </a:endParaRPr>
          </a:p>
          <a:p>
            <a:pPr marL="228600" indent="-228600">
              <a:lnSpc>
                <a:spcPct val="200000"/>
              </a:lnSpc>
              <a:spcAft>
                <a:spcPts val="1000"/>
              </a:spcAft>
              <a:buFont typeface="Arial" panose="020B0604020202020204" pitchFamily="34" charset="0"/>
              <a:buChar char="•"/>
            </a:pPr>
            <a:r>
              <a:rPr lang="zh-CN" altLang="en-US" sz="2000" b="1" dirty="0">
                <a:solidFill>
                  <a:schemeClr val="tx1">
                    <a:lumMod val="75000"/>
                    <a:lumOff val="25000"/>
                  </a:schemeClr>
                </a:solidFill>
                <a:latin typeface="+mn-lt"/>
                <a:ea typeface="+mn-ea"/>
              </a:rPr>
              <a:t>智能推荐模块：</a:t>
            </a:r>
            <a:r>
              <a:rPr lang="zh-CN" altLang="en-US" sz="2000" dirty="0">
                <a:solidFill>
                  <a:schemeClr val="tx1">
                    <a:lumMod val="75000"/>
                    <a:lumOff val="25000"/>
                  </a:schemeClr>
                </a:solidFill>
                <a:latin typeface="+mn-lt"/>
                <a:ea typeface="+mn-ea"/>
              </a:rPr>
              <a:t>采用</a:t>
            </a:r>
            <a:r>
              <a:rPr lang="zh-CN" altLang="en-US" sz="2000" b="1" dirty="0">
                <a:solidFill>
                  <a:schemeClr val="tx1">
                    <a:lumMod val="75000"/>
                    <a:lumOff val="25000"/>
                  </a:schemeClr>
                </a:solidFill>
                <a:latin typeface="+mn-lt"/>
                <a:ea typeface="+mn-ea"/>
              </a:rPr>
              <a:t>微信开发者工具</a:t>
            </a:r>
            <a:r>
              <a:rPr lang="zh-CN" altLang="en-US" sz="2000" dirty="0">
                <a:solidFill>
                  <a:schemeClr val="tx1">
                    <a:lumMod val="75000"/>
                    <a:lumOff val="25000"/>
                  </a:schemeClr>
                </a:solidFill>
                <a:latin typeface="+mn-lt"/>
                <a:ea typeface="+mn-ea"/>
              </a:rPr>
              <a:t>开发微信小程序，使用</a:t>
            </a:r>
            <a:r>
              <a:rPr lang="en-US" altLang="zh-CN" sz="2000" b="1" dirty="0" err="1">
                <a:solidFill>
                  <a:schemeClr val="tx1">
                    <a:lumMod val="75000"/>
                    <a:lumOff val="25000"/>
                  </a:schemeClr>
                </a:solidFill>
                <a:latin typeface="+mn-lt"/>
                <a:ea typeface="+mn-ea"/>
              </a:rPr>
              <a:t>Vant</a:t>
            </a:r>
            <a:r>
              <a:rPr lang="en-US" altLang="zh-CN" sz="2000" b="1" dirty="0">
                <a:solidFill>
                  <a:schemeClr val="tx1">
                    <a:lumMod val="75000"/>
                    <a:lumOff val="25000"/>
                  </a:schemeClr>
                </a:solidFill>
                <a:latin typeface="+mn-lt"/>
                <a:ea typeface="+mn-ea"/>
              </a:rPr>
              <a:t> </a:t>
            </a:r>
            <a:r>
              <a:rPr lang="en-US" altLang="zh-CN" sz="2000" b="1" dirty="0" err="1">
                <a:solidFill>
                  <a:schemeClr val="tx1">
                    <a:lumMod val="75000"/>
                    <a:lumOff val="25000"/>
                  </a:schemeClr>
                </a:solidFill>
                <a:latin typeface="+mn-lt"/>
                <a:ea typeface="+mn-ea"/>
              </a:rPr>
              <a:t>Weapp</a:t>
            </a:r>
            <a:r>
              <a:rPr lang="zh-CN" altLang="en-US" sz="2000" dirty="0">
                <a:solidFill>
                  <a:schemeClr val="tx1">
                    <a:lumMod val="75000"/>
                    <a:lumOff val="25000"/>
                  </a:schemeClr>
                </a:solidFill>
                <a:latin typeface="+mn-lt"/>
                <a:ea typeface="+mn-ea"/>
              </a:rPr>
              <a:t>基于</a:t>
            </a:r>
            <a:r>
              <a:rPr lang="en-US" altLang="zh-CN" sz="2000" dirty="0">
                <a:solidFill>
                  <a:schemeClr val="tx1">
                    <a:lumMod val="75000"/>
                    <a:lumOff val="25000"/>
                  </a:schemeClr>
                </a:solidFill>
                <a:latin typeface="+mn-lt"/>
                <a:ea typeface="+mn-ea"/>
              </a:rPr>
              <a:t>Vue</a:t>
            </a:r>
            <a:r>
              <a:rPr lang="zh-CN" altLang="en-US" sz="2000" dirty="0">
                <a:solidFill>
                  <a:schemeClr val="tx1">
                    <a:lumMod val="75000"/>
                    <a:lumOff val="25000"/>
                  </a:schemeClr>
                </a:solidFill>
                <a:latin typeface="+mn-lt"/>
                <a:ea typeface="+mn-ea"/>
              </a:rPr>
              <a:t>的前端框架集合</a:t>
            </a:r>
            <a:r>
              <a:rPr lang="en-US" altLang="zh-CN" sz="2000" b="1" dirty="0" err="1">
                <a:solidFill>
                  <a:schemeClr val="tx1">
                    <a:lumMod val="75000"/>
                    <a:lumOff val="25000"/>
                  </a:schemeClr>
                </a:solidFill>
                <a:latin typeface="+mn-lt"/>
                <a:ea typeface="+mn-ea"/>
              </a:rPr>
              <a:t>ColorUI</a:t>
            </a:r>
            <a:r>
              <a:rPr lang="zh-CN" altLang="en-US" sz="2000" dirty="0">
                <a:solidFill>
                  <a:schemeClr val="tx1">
                    <a:lumMod val="75000"/>
                    <a:lumOff val="25000"/>
                  </a:schemeClr>
                </a:solidFill>
                <a:latin typeface="+mn-lt"/>
                <a:ea typeface="+mn-ea"/>
              </a:rPr>
              <a:t>集成常用样式库便于界面开发，使用</a:t>
            </a:r>
            <a:r>
              <a:rPr lang="en-US" altLang="zh-CN" sz="2000" dirty="0" err="1">
                <a:solidFill>
                  <a:schemeClr val="tx1">
                    <a:lumMod val="75000"/>
                    <a:lumOff val="25000"/>
                  </a:schemeClr>
                </a:solidFill>
                <a:latin typeface="+mn-lt"/>
                <a:ea typeface="+mn-ea"/>
              </a:rPr>
              <a:t>wxml+wxss+javasript</a:t>
            </a:r>
            <a:r>
              <a:rPr lang="zh-CN" altLang="en-US" sz="2000" dirty="0">
                <a:solidFill>
                  <a:schemeClr val="tx1">
                    <a:lumMod val="75000"/>
                    <a:lumOff val="25000"/>
                  </a:schemeClr>
                </a:solidFill>
                <a:latin typeface="+mn-lt"/>
                <a:ea typeface="+mn-ea"/>
              </a:rPr>
              <a:t>结合开发微信小程序，使用</a:t>
            </a:r>
            <a:r>
              <a:rPr lang="en-US" altLang="zh-CN" sz="2000" b="1" dirty="0" err="1">
                <a:solidFill>
                  <a:schemeClr val="tx1">
                    <a:lumMod val="75000"/>
                    <a:lumOff val="25000"/>
                  </a:schemeClr>
                </a:solidFill>
                <a:latin typeface="+mn-lt"/>
                <a:ea typeface="+mn-ea"/>
              </a:rPr>
              <a:t>echarts</a:t>
            </a:r>
            <a:r>
              <a:rPr lang="zh-CN" altLang="en-US" sz="2000" dirty="0">
                <a:solidFill>
                  <a:schemeClr val="tx1">
                    <a:lumMod val="75000"/>
                    <a:lumOff val="25000"/>
                  </a:schemeClr>
                </a:solidFill>
                <a:latin typeface="+mn-lt"/>
                <a:ea typeface="+mn-ea"/>
              </a:rPr>
              <a:t>进行报表统计的绘制，使用</a:t>
            </a:r>
            <a:r>
              <a:rPr lang="zh-CN" altLang="en-US" sz="2000" b="1" dirty="0">
                <a:solidFill>
                  <a:schemeClr val="tx1">
                    <a:lumMod val="75000"/>
                    <a:lumOff val="25000"/>
                  </a:schemeClr>
                </a:solidFill>
                <a:latin typeface="+mn-lt"/>
                <a:ea typeface="+mn-ea"/>
              </a:rPr>
              <a:t>开发者工具模拟器和真机调试</a:t>
            </a:r>
            <a:r>
              <a:rPr lang="zh-CN" altLang="en-US" sz="2000" dirty="0">
                <a:solidFill>
                  <a:schemeClr val="tx1">
                    <a:lumMod val="75000"/>
                    <a:lumOff val="25000"/>
                  </a:schemeClr>
                </a:solidFill>
                <a:latin typeface="+mn-lt"/>
                <a:ea typeface="+mn-ea"/>
              </a:rPr>
              <a:t>相结合进行调试，通过</a:t>
            </a:r>
            <a:r>
              <a:rPr lang="zh-CN" altLang="en-US" sz="2000" b="1" dirty="0">
                <a:solidFill>
                  <a:schemeClr val="tx1">
                    <a:lumMod val="75000"/>
                    <a:lumOff val="25000"/>
                  </a:schemeClr>
                </a:solidFill>
                <a:latin typeface="+mn-lt"/>
                <a:ea typeface="+mn-ea"/>
              </a:rPr>
              <a:t>微信公众平台小程序</a:t>
            </a:r>
            <a:r>
              <a:rPr lang="zh-CN" altLang="en-US" sz="2000" dirty="0">
                <a:solidFill>
                  <a:schemeClr val="tx1">
                    <a:lumMod val="75000"/>
                    <a:lumOff val="25000"/>
                  </a:schemeClr>
                </a:solidFill>
                <a:latin typeface="+mn-lt"/>
                <a:ea typeface="+mn-ea"/>
              </a:rPr>
              <a:t>进行小程序上线使用。</a:t>
            </a:r>
            <a:endParaRPr lang="zh-CN" altLang="en-US" sz="2000" dirty="0">
              <a:solidFill>
                <a:schemeClr val="tx1">
                  <a:lumMod val="75000"/>
                  <a:lumOff val="25000"/>
                </a:schemeClr>
              </a:solidFill>
              <a:latin typeface="+mn-lt"/>
              <a:ea typeface="+mn-ea"/>
            </a:endParaRPr>
          </a:p>
        </p:txBody>
      </p:sp>
      <p:sp>
        <p:nvSpPr>
          <p:cNvPr id="14" name="文本框 13"/>
          <p:cNvSpPr txBox="1"/>
          <p:nvPr/>
        </p:nvSpPr>
        <p:spPr>
          <a:xfrm>
            <a:off x="835025" y="760730"/>
            <a:ext cx="2011680" cy="460375"/>
          </a:xfrm>
          <a:prstGeom prst="rect">
            <a:avLst/>
          </a:prstGeom>
          <a:noFill/>
        </p:spPr>
        <p:txBody>
          <a:bodyPr wrap="none" rtlCol="0" anchor="t">
            <a:spAutoFit/>
          </a:bodyPr>
          <a:p>
            <a:pPr rtl="0"/>
            <a:r>
              <a:rPr lang="zh-CN" altLang="en-US" sz="2400" b="1" dirty="0">
                <a:ln/>
                <a:solidFill>
                  <a:schemeClr val="tx1"/>
                </a:solidFill>
                <a:effectLst>
                  <a:outerShdw blurRad="38100" dist="19050" dir="2700000" algn="tl" rotWithShape="0">
                    <a:schemeClr val="dk1">
                      <a:alpha val="40000"/>
                    </a:schemeClr>
                  </a:outerShdw>
                </a:effectLst>
                <a:cs typeface="Segoe UI Light" panose="020B0502040204020203" pitchFamily="34" charset="0"/>
                <a:sym typeface="+mn-ea"/>
              </a:rPr>
              <a:t>开发环境介绍</a:t>
            </a:r>
            <a:endParaRPr lang="zh-CN" altLang="en-US" sz="2400" b="1" dirty="0">
              <a:ln/>
              <a:solidFill>
                <a:schemeClr val="tx1"/>
              </a:solidFill>
              <a:effectLst>
                <a:outerShdw blurRad="38100" dist="19050" dir="2700000" algn="tl" rotWithShape="0">
                  <a:schemeClr val="dk1">
                    <a:alpha val="40000"/>
                  </a:schemeClr>
                </a:outerShdw>
              </a:effectLst>
              <a:cs typeface="Segoe UI Light" panose="020B0502040204020203"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10374645" y="620777"/>
            <a:ext cx="1250875"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5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目录</a:t>
            </a:r>
            <a:endParaRPr kumimoji="0" lang="zh-CN" altLang="en-US" sz="55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11379299" y="230735"/>
            <a:ext cx="492443" cy="2554545"/>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COMTENTS</a:t>
            </a:r>
            <a:endParaRPr kumimoji="0" lang="en-US" altLang="zh-CN" sz="2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60" name="直角三角形 59"/>
          <p:cNvSpPr/>
          <p:nvPr/>
        </p:nvSpPr>
        <p:spPr>
          <a:xfrm rot="16200000" flipV="1">
            <a:off x="-1561446" y="1592978"/>
            <a:ext cx="6819168" cy="3696276"/>
          </a:xfrm>
          <a:prstGeom prst="rtTriangl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9" name="图片 28"/>
          <p:cNvPicPr>
            <a:picLocks noChangeAspect="1"/>
          </p:cNvPicPr>
          <p:nvPr/>
        </p:nvPicPr>
        <p:blipFill rotWithShape="1">
          <a:blip r:embed="rId1">
            <a:extLst>
              <a:ext uri="{28A0092B-C50C-407E-A947-70E740481C1C}">
                <a14:useLocalDpi xmlns:a14="http://schemas.microsoft.com/office/drawing/2010/main" val="0"/>
              </a:ext>
            </a:extLst>
          </a:blip>
          <a:srcRect l="21842" b="2672"/>
          <a:stretch>
            <a:fillRect/>
          </a:stretch>
        </p:blipFill>
        <p:spPr>
          <a:xfrm>
            <a:off x="320258" y="0"/>
            <a:ext cx="6901683" cy="6858000"/>
          </a:xfrm>
          <a:custGeom>
            <a:avLst/>
            <a:gdLst>
              <a:gd name="connsiteX0" fmla="*/ 0 w 6901683"/>
              <a:gd name="connsiteY0" fmla="*/ 0 h 6674773"/>
              <a:gd name="connsiteX1" fmla="*/ 6901683 w 6901683"/>
              <a:gd name="connsiteY1" fmla="*/ 0 h 6674773"/>
              <a:gd name="connsiteX2" fmla="*/ 6901683 w 6901683"/>
              <a:gd name="connsiteY2" fmla="*/ 1 h 6674773"/>
              <a:gd name="connsiteX3" fmla="*/ 3206463 w 6901683"/>
              <a:gd name="connsiteY3" fmla="*/ 1 h 6674773"/>
              <a:gd name="connsiteX4" fmla="*/ 6802957 w 6901683"/>
              <a:gd name="connsiteY4" fmla="*/ 6674773 h 6674773"/>
              <a:gd name="connsiteX5" fmla="*/ 3588234 w 6901683"/>
              <a:gd name="connsiteY5" fmla="*/ 6674773 h 6674773"/>
              <a:gd name="connsiteX6" fmla="*/ 0 w 6901683"/>
              <a:gd name="connsiteY6" fmla="*/ 53038 h 667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1683" h="6674773">
                <a:moveTo>
                  <a:pt x="0" y="0"/>
                </a:moveTo>
                <a:lnTo>
                  <a:pt x="6901683" y="0"/>
                </a:lnTo>
                <a:lnTo>
                  <a:pt x="6901683" y="1"/>
                </a:lnTo>
                <a:lnTo>
                  <a:pt x="3206463" y="1"/>
                </a:lnTo>
                <a:lnTo>
                  <a:pt x="6802957" y="6674773"/>
                </a:lnTo>
                <a:lnTo>
                  <a:pt x="3588234" y="6674773"/>
                </a:lnTo>
                <a:lnTo>
                  <a:pt x="0" y="53038"/>
                </a:lnTo>
                <a:close/>
              </a:path>
            </a:pathLst>
          </a:custGeom>
        </p:spPr>
      </p:pic>
      <p:grpSp>
        <p:nvGrpSpPr>
          <p:cNvPr id="8" name="组合 7"/>
          <p:cNvGrpSpPr/>
          <p:nvPr/>
        </p:nvGrpSpPr>
        <p:grpSpPr>
          <a:xfrm>
            <a:off x="3803013" y="130548"/>
            <a:ext cx="2781302" cy="684000"/>
            <a:chOff x="6027" y="363"/>
            <a:chExt cx="4380" cy="1077"/>
          </a:xfrm>
        </p:grpSpPr>
        <p:sp>
          <p:nvSpPr>
            <p:cNvPr id="18" name="矩形 17"/>
            <p:cNvSpPr/>
            <p:nvPr/>
          </p:nvSpPr>
          <p:spPr>
            <a:xfrm>
              <a:off x="7597" y="520"/>
              <a:ext cx="2810" cy="773"/>
            </a:xfrm>
            <a:prstGeom prst="rect">
              <a:avLst/>
            </a:prstGeom>
          </p:spPr>
          <p:txBody>
            <a:bodyPr wrap="square" lIns="121960" tIns="60980" rIns="121960" bIns="6098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公司简</a:t>
              </a:r>
              <a:r>
                <a:rPr kumimoji="0" lang="zh-CN" altLang="en-US" sz="24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介</a:t>
              </a:r>
              <a:endParaRPr kumimoji="0" lang="zh-CN" altLang="zh-CN" sz="24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grpSp>
          <p:nvGrpSpPr>
            <p:cNvPr id="7" name="组合 6"/>
            <p:cNvGrpSpPr/>
            <p:nvPr/>
          </p:nvGrpSpPr>
          <p:grpSpPr>
            <a:xfrm>
              <a:off x="6027" y="363"/>
              <a:ext cx="1444" cy="1077"/>
              <a:chOff x="5020530" y="687762"/>
              <a:chExt cx="1017724" cy="756000"/>
            </a:xfrm>
          </p:grpSpPr>
          <p:sp>
            <p:nvSpPr>
              <p:cNvPr id="5" name="椭圆 4"/>
              <p:cNvSpPr/>
              <p:nvPr/>
            </p:nvSpPr>
            <p:spPr>
              <a:xfrm>
                <a:off x="5020530" y="687762"/>
                <a:ext cx="792000" cy="756000"/>
              </a:xfrm>
              <a:prstGeom prst="ellips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5126014" y="837977"/>
                <a:ext cx="9122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2" name="组合 11"/>
          <p:cNvGrpSpPr/>
          <p:nvPr/>
        </p:nvGrpSpPr>
        <p:grpSpPr>
          <a:xfrm>
            <a:off x="4272280" y="960120"/>
            <a:ext cx="2540635" cy="683260"/>
            <a:chOff x="6647" y="1585"/>
            <a:chExt cx="4001" cy="1076"/>
          </a:xfrm>
        </p:grpSpPr>
        <p:sp>
          <p:nvSpPr>
            <p:cNvPr id="19" name="矩形 18"/>
            <p:cNvSpPr/>
            <p:nvPr/>
          </p:nvSpPr>
          <p:spPr>
            <a:xfrm>
              <a:off x="8230" y="1742"/>
              <a:ext cx="2418" cy="773"/>
            </a:xfrm>
            <a:prstGeom prst="rect">
              <a:avLst/>
            </a:prstGeom>
          </p:spPr>
          <p:txBody>
            <a:bodyPr wrap="square" lIns="121960" tIns="60980" rIns="121960" bIns="6098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公司管理</a:t>
              </a:r>
              <a:endParaRPr kumimoji="0" lang="zh-CN" altLang="en-US" sz="24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6" name="组合 25"/>
            <p:cNvGrpSpPr/>
            <p:nvPr/>
          </p:nvGrpSpPr>
          <p:grpSpPr>
            <a:xfrm>
              <a:off x="6647" y="1585"/>
              <a:ext cx="1444" cy="1077"/>
              <a:chOff x="5020530" y="687762"/>
              <a:chExt cx="1017724" cy="756000"/>
            </a:xfrm>
          </p:grpSpPr>
          <p:sp>
            <p:nvSpPr>
              <p:cNvPr id="27" name="椭圆 26"/>
              <p:cNvSpPr/>
              <p:nvPr/>
            </p:nvSpPr>
            <p:spPr>
              <a:xfrm>
                <a:off x="5020530" y="687762"/>
                <a:ext cx="792000" cy="756000"/>
              </a:xfrm>
              <a:prstGeom prst="ellips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 name="文本框 27"/>
              <p:cNvSpPr txBox="1"/>
              <p:nvPr/>
            </p:nvSpPr>
            <p:spPr>
              <a:xfrm>
                <a:off x="5126014" y="837977"/>
                <a:ext cx="9122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3" name="组合 12"/>
          <p:cNvGrpSpPr/>
          <p:nvPr/>
        </p:nvGrpSpPr>
        <p:grpSpPr>
          <a:xfrm>
            <a:off x="4676775" y="1788795"/>
            <a:ext cx="2633345" cy="683260"/>
            <a:chOff x="7422" y="3042"/>
            <a:chExt cx="4147" cy="1076"/>
          </a:xfrm>
        </p:grpSpPr>
        <p:sp>
          <p:nvSpPr>
            <p:cNvPr id="20" name="矩形 19"/>
            <p:cNvSpPr/>
            <p:nvPr/>
          </p:nvSpPr>
          <p:spPr>
            <a:xfrm>
              <a:off x="9053" y="3193"/>
              <a:ext cx="2517" cy="773"/>
            </a:xfrm>
            <a:prstGeom prst="rect">
              <a:avLst/>
            </a:prstGeom>
          </p:spPr>
          <p:txBody>
            <a:bodyPr wrap="square" lIns="121960" tIns="60980" rIns="121960" bIns="6098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产品简介</a:t>
              </a:r>
              <a:endParaRPr kumimoji="0" lang="zh-CN" altLang="en-US" sz="24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32" name="组合 31"/>
            <p:cNvGrpSpPr/>
            <p:nvPr/>
          </p:nvGrpSpPr>
          <p:grpSpPr>
            <a:xfrm>
              <a:off x="7422" y="3042"/>
              <a:ext cx="1444" cy="1077"/>
              <a:chOff x="5020530" y="687762"/>
              <a:chExt cx="1017724" cy="756000"/>
            </a:xfrm>
          </p:grpSpPr>
          <p:sp>
            <p:nvSpPr>
              <p:cNvPr id="38" name="椭圆 37"/>
              <p:cNvSpPr/>
              <p:nvPr/>
            </p:nvSpPr>
            <p:spPr>
              <a:xfrm>
                <a:off x="5020530" y="687762"/>
                <a:ext cx="792000" cy="756000"/>
              </a:xfrm>
              <a:prstGeom prst="ellips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0" name="文本框 39"/>
              <p:cNvSpPr txBox="1"/>
              <p:nvPr/>
            </p:nvSpPr>
            <p:spPr>
              <a:xfrm>
                <a:off x="5126014" y="834467"/>
                <a:ext cx="9122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5" name="组合 14"/>
          <p:cNvGrpSpPr/>
          <p:nvPr/>
        </p:nvGrpSpPr>
        <p:grpSpPr>
          <a:xfrm>
            <a:off x="5997864" y="4345873"/>
            <a:ext cx="2535901" cy="684000"/>
            <a:chOff x="9749" y="7479"/>
            <a:chExt cx="3994" cy="1077"/>
          </a:xfrm>
        </p:grpSpPr>
        <p:sp>
          <p:nvSpPr>
            <p:cNvPr id="23" name="矩形 22"/>
            <p:cNvSpPr/>
            <p:nvPr/>
          </p:nvSpPr>
          <p:spPr>
            <a:xfrm>
              <a:off x="11333" y="7631"/>
              <a:ext cx="2410" cy="773"/>
            </a:xfrm>
            <a:prstGeom prst="rect">
              <a:avLst/>
            </a:prstGeom>
          </p:spPr>
          <p:txBody>
            <a:bodyPr wrap="square" lIns="121960" tIns="60980" rIns="121960" bIns="6098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财务管理</a:t>
              </a:r>
              <a:endParaRPr kumimoji="0" lang="zh-CN" altLang="en-US" sz="15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44" name="组合 43"/>
            <p:cNvGrpSpPr/>
            <p:nvPr/>
          </p:nvGrpSpPr>
          <p:grpSpPr>
            <a:xfrm>
              <a:off x="9749" y="7479"/>
              <a:ext cx="1414" cy="1077"/>
              <a:chOff x="5020530" y="687762"/>
              <a:chExt cx="996580" cy="756000"/>
            </a:xfrm>
          </p:grpSpPr>
          <p:sp>
            <p:nvSpPr>
              <p:cNvPr id="45" name="椭圆 44"/>
              <p:cNvSpPr/>
              <p:nvPr/>
            </p:nvSpPr>
            <p:spPr>
              <a:xfrm>
                <a:off x="5020530" y="687762"/>
                <a:ext cx="792000" cy="756000"/>
              </a:xfrm>
              <a:prstGeom prst="ellips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文本框 45"/>
              <p:cNvSpPr txBox="1"/>
              <p:nvPr/>
            </p:nvSpPr>
            <p:spPr>
              <a:xfrm>
                <a:off x="5104870" y="816922"/>
                <a:ext cx="912240" cy="5102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4" name="组合 13"/>
          <p:cNvGrpSpPr/>
          <p:nvPr/>
        </p:nvGrpSpPr>
        <p:grpSpPr>
          <a:xfrm>
            <a:off x="5556392" y="3443537"/>
            <a:ext cx="5439903" cy="684000"/>
            <a:chOff x="8951" y="5957"/>
            <a:chExt cx="8567" cy="1077"/>
          </a:xfrm>
        </p:grpSpPr>
        <p:sp>
          <p:nvSpPr>
            <p:cNvPr id="21" name="矩形 20"/>
            <p:cNvSpPr/>
            <p:nvPr/>
          </p:nvSpPr>
          <p:spPr>
            <a:xfrm>
              <a:off x="10570" y="6148"/>
              <a:ext cx="6948" cy="773"/>
            </a:xfrm>
            <a:prstGeom prst="rect">
              <a:avLst/>
            </a:prstGeom>
          </p:spPr>
          <p:txBody>
            <a:bodyPr wrap="square" lIns="121960" tIns="60980" rIns="121960" bIns="6098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产品研发</a:t>
              </a:r>
              <a:endParaRPr kumimoji="0" lang="zh-CN" altLang="en-US" sz="24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30" name="组合 29"/>
            <p:cNvGrpSpPr/>
            <p:nvPr/>
          </p:nvGrpSpPr>
          <p:grpSpPr>
            <a:xfrm>
              <a:off x="8951" y="5957"/>
              <a:ext cx="1414" cy="1077"/>
              <a:chOff x="5020530" y="687762"/>
              <a:chExt cx="996580" cy="756000"/>
            </a:xfrm>
          </p:grpSpPr>
          <p:sp>
            <p:nvSpPr>
              <p:cNvPr id="31" name="椭圆 30"/>
              <p:cNvSpPr/>
              <p:nvPr/>
            </p:nvSpPr>
            <p:spPr>
              <a:xfrm>
                <a:off x="5020530" y="687762"/>
                <a:ext cx="792000" cy="756000"/>
              </a:xfrm>
              <a:prstGeom prst="ellips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文本框 32"/>
              <p:cNvSpPr txBox="1"/>
              <p:nvPr/>
            </p:nvSpPr>
            <p:spPr>
              <a:xfrm>
                <a:off x="5104870" y="837977"/>
                <a:ext cx="912240" cy="5102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0" name="组合 49"/>
          <p:cNvGrpSpPr/>
          <p:nvPr/>
        </p:nvGrpSpPr>
        <p:grpSpPr>
          <a:xfrm>
            <a:off x="5099685" y="2638425"/>
            <a:ext cx="4523740" cy="683260"/>
            <a:chOff x="8111" y="4338"/>
            <a:chExt cx="7124" cy="1076"/>
          </a:xfrm>
        </p:grpSpPr>
        <p:grpSp>
          <p:nvGrpSpPr>
            <p:cNvPr id="41" name="组合 40"/>
            <p:cNvGrpSpPr/>
            <p:nvPr/>
          </p:nvGrpSpPr>
          <p:grpSpPr>
            <a:xfrm>
              <a:off x="8111" y="4338"/>
              <a:ext cx="1414" cy="1077"/>
              <a:chOff x="5020530" y="687762"/>
              <a:chExt cx="996580" cy="756000"/>
            </a:xfrm>
          </p:grpSpPr>
          <p:sp>
            <p:nvSpPr>
              <p:cNvPr id="42" name="椭圆 41"/>
              <p:cNvSpPr/>
              <p:nvPr/>
            </p:nvSpPr>
            <p:spPr>
              <a:xfrm>
                <a:off x="5020530" y="687762"/>
                <a:ext cx="792000" cy="756000"/>
              </a:xfrm>
              <a:prstGeom prst="ellips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文本框 42"/>
              <p:cNvSpPr txBox="1"/>
              <p:nvPr/>
            </p:nvSpPr>
            <p:spPr>
              <a:xfrm>
                <a:off x="5104870" y="837977"/>
                <a:ext cx="9122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4" name="矩形 33"/>
            <p:cNvSpPr/>
            <p:nvPr/>
          </p:nvSpPr>
          <p:spPr>
            <a:xfrm>
              <a:off x="9685" y="4495"/>
              <a:ext cx="5551" cy="773"/>
            </a:xfrm>
            <a:prstGeom prst="rect">
              <a:avLst/>
            </a:prstGeom>
          </p:spPr>
          <p:txBody>
            <a:bodyPr wrap="square" lIns="121960" tIns="60980" rIns="121960" bIns="6098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400" b="1" dirty="0">
                  <a:solidFill>
                    <a:srgbClr val="2C5568"/>
                  </a:solidFill>
                  <a:latin typeface="微软雅黑" panose="020B0503020204020204" pitchFamily="34" charset="-122"/>
                  <a:ea typeface="微软雅黑" panose="020B0503020204020204" pitchFamily="34" charset="-122"/>
                  <a:cs typeface="+mn-ea"/>
                  <a:sym typeface="微软雅黑" panose="020B0503020204020204" pitchFamily="34" charset="-122"/>
                </a:rPr>
                <a:t>市场调研</a:t>
              </a:r>
              <a:endParaRPr lang="zh-CN" altLang="en-US" sz="2400" b="1" dirty="0">
                <a:solidFill>
                  <a:srgbClr val="2C5568"/>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6" name="组合 15"/>
          <p:cNvGrpSpPr/>
          <p:nvPr/>
        </p:nvGrpSpPr>
        <p:grpSpPr>
          <a:xfrm>
            <a:off x="6454140" y="5247640"/>
            <a:ext cx="2536190" cy="683260"/>
            <a:chOff x="9749" y="7479"/>
            <a:chExt cx="3994" cy="1076"/>
          </a:xfrm>
        </p:grpSpPr>
        <p:sp>
          <p:nvSpPr>
            <p:cNvPr id="22" name="矩形 21"/>
            <p:cNvSpPr/>
            <p:nvPr/>
          </p:nvSpPr>
          <p:spPr>
            <a:xfrm>
              <a:off x="11333" y="7631"/>
              <a:ext cx="2410" cy="773"/>
            </a:xfrm>
            <a:prstGeom prst="rect">
              <a:avLst/>
            </a:prstGeom>
          </p:spPr>
          <p:txBody>
            <a:bodyPr wrap="square" lIns="121960" tIns="60980" rIns="121960" bIns="6098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市场营销</a:t>
              </a:r>
              <a:endParaRPr kumimoji="0" lang="zh-CN" altLang="en-US" sz="15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4" name="组合 23"/>
            <p:cNvGrpSpPr/>
            <p:nvPr/>
          </p:nvGrpSpPr>
          <p:grpSpPr>
            <a:xfrm>
              <a:off x="9749" y="7479"/>
              <a:ext cx="1414" cy="1077"/>
              <a:chOff x="5020530" y="687762"/>
              <a:chExt cx="996580" cy="756000"/>
            </a:xfrm>
          </p:grpSpPr>
          <p:sp>
            <p:nvSpPr>
              <p:cNvPr id="25" name="椭圆 24"/>
              <p:cNvSpPr/>
              <p:nvPr/>
            </p:nvSpPr>
            <p:spPr>
              <a:xfrm>
                <a:off x="5020530" y="687762"/>
                <a:ext cx="792000" cy="756000"/>
              </a:xfrm>
              <a:prstGeom prst="ellips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5104870" y="816922"/>
                <a:ext cx="912240" cy="508914"/>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07</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37" name="组合 36"/>
          <p:cNvGrpSpPr/>
          <p:nvPr/>
        </p:nvGrpSpPr>
        <p:grpSpPr>
          <a:xfrm>
            <a:off x="6891020" y="6044565"/>
            <a:ext cx="2913380" cy="683895"/>
            <a:chOff x="9749" y="7479"/>
            <a:chExt cx="4588" cy="1077"/>
          </a:xfrm>
        </p:grpSpPr>
        <p:sp>
          <p:nvSpPr>
            <p:cNvPr id="39" name="矩形 38"/>
            <p:cNvSpPr/>
            <p:nvPr/>
          </p:nvSpPr>
          <p:spPr>
            <a:xfrm>
              <a:off x="11333" y="7631"/>
              <a:ext cx="3004" cy="773"/>
            </a:xfrm>
            <a:prstGeom prst="rect">
              <a:avLst/>
            </a:prstGeom>
          </p:spPr>
          <p:txBody>
            <a:bodyPr wrap="square" lIns="121960" tIns="60980" rIns="121960" bIns="6098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体会与致谢</a:t>
              </a:r>
              <a:endParaRPr kumimoji="0" lang="zh-CN" altLang="en-US" sz="24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47" name="组合 46"/>
            <p:cNvGrpSpPr/>
            <p:nvPr/>
          </p:nvGrpSpPr>
          <p:grpSpPr>
            <a:xfrm>
              <a:off x="9749" y="7479"/>
              <a:ext cx="1414" cy="1077"/>
              <a:chOff x="5020530" y="687762"/>
              <a:chExt cx="996580" cy="756000"/>
            </a:xfrm>
          </p:grpSpPr>
          <p:sp>
            <p:nvSpPr>
              <p:cNvPr id="48" name="椭圆 47"/>
              <p:cNvSpPr/>
              <p:nvPr/>
            </p:nvSpPr>
            <p:spPr>
              <a:xfrm>
                <a:off x="5020530" y="687762"/>
                <a:ext cx="792000" cy="756000"/>
              </a:xfrm>
              <a:prstGeom prst="ellips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文本框 48"/>
              <p:cNvSpPr txBox="1"/>
              <p:nvPr/>
            </p:nvSpPr>
            <p:spPr>
              <a:xfrm>
                <a:off x="5104870" y="816922"/>
                <a:ext cx="912240" cy="508914"/>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08</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产品研发</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内容占位符 13"/>
          <p:cNvSpPr>
            <a:spLocks noGrp="1"/>
          </p:cNvSpPr>
          <p:nvPr>
            <p:ph sz="half" idx="4294967295"/>
          </p:nvPr>
        </p:nvSpPr>
        <p:spPr>
          <a:xfrm>
            <a:off x="932180" y="1418590"/>
            <a:ext cx="4249420" cy="4617720"/>
          </a:xfrm>
        </p:spPr>
        <p:txBody>
          <a:bodyPr vert="horz" lIns="91440" tIns="45720" rIns="91440" bIns="45720" rtlCol="0">
            <a:normAutofit/>
          </a:bodyPr>
          <a:p>
            <a:pPr marL="228600" indent="-228600">
              <a:lnSpc>
                <a:spcPct val="200000"/>
              </a:lnSpc>
              <a:spcAft>
                <a:spcPts val="1000"/>
              </a:spcAft>
              <a:buFont typeface="Arial" panose="020B0604020202020204" pitchFamily="34" charset="0"/>
              <a:buChar char="•"/>
            </a:pPr>
            <a:r>
              <a:rPr lang="zh-CN" altLang="en-US" sz="2000" b="1" dirty="0">
                <a:solidFill>
                  <a:schemeClr val="tx1">
                    <a:lumMod val="75000"/>
                    <a:lumOff val="25000"/>
                  </a:schemeClr>
                </a:solidFill>
                <a:latin typeface="+mn-lt"/>
                <a:ea typeface="+mn-ea"/>
              </a:rPr>
              <a:t>人数识别模块（</a:t>
            </a:r>
            <a:r>
              <a:rPr lang="en-US" altLang="zh-CN" sz="2000" b="1" dirty="0">
                <a:solidFill>
                  <a:schemeClr val="tx1">
                    <a:lumMod val="75000"/>
                    <a:lumOff val="25000"/>
                  </a:schemeClr>
                </a:solidFill>
                <a:latin typeface="+mn-lt"/>
                <a:ea typeface="+mn-ea"/>
              </a:rPr>
              <a:t>YOLOv5</a:t>
            </a:r>
            <a:r>
              <a:rPr lang="zh-CN" altLang="en-US" sz="2000" b="1" dirty="0">
                <a:solidFill>
                  <a:schemeClr val="tx1">
                    <a:lumMod val="75000"/>
                    <a:lumOff val="25000"/>
                  </a:schemeClr>
                </a:solidFill>
                <a:latin typeface="+mn-lt"/>
                <a:ea typeface="+mn-ea"/>
              </a:rPr>
              <a:t>人头识别）</a:t>
            </a:r>
            <a:endParaRPr lang="en-US" altLang="zh-CN" sz="2000" b="1" dirty="0">
              <a:solidFill>
                <a:schemeClr val="tx1">
                  <a:lumMod val="75000"/>
                  <a:lumOff val="25000"/>
                </a:schemeClr>
              </a:solidFill>
              <a:latin typeface="+mn-lt"/>
              <a:ea typeface="+mn-ea"/>
            </a:endParaRPr>
          </a:p>
          <a:p>
            <a:pPr>
              <a:lnSpc>
                <a:spcPct val="200000"/>
              </a:lnSpc>
              <a:spcAft>
                <a:spcPts val="1000"/>
              </a:spcAft>
            </a:pPr>
            <a:endParaRPr lang="en-US" altLang="zh-CN" sz="2000" b="1" dirty="0">
              <a:solidFill>
                <a:schemeClr val="tx1">
                  <a:lumMod val="75000"/>
                  <a:lumOff val="25000"/>
                </a:schemeClr>
              </a:solidFill>
              <a:latin typeface="+mn-lt"/>
              <a:ea typeface="+mn-ea"/>
            </a:endParaRPr>
          </a:p>
          <a:p>
            <a:pPr marL="228600" indent="-228600">
              <a:lnSpc>
                <a:spcPct val="200000"/>
              </a:lnSpc>
              <a:spcAft>
                <a:spcPts val="1000"/>
              </a:spcAft>
              <a:buFont typeface="Arial" panose="020B0604020202020204" pitchFamily="34" charset="0"/>
              <a:buChar char="•"/>
            </a:pPr>
            <a:r>
              <a:rPr lang="zh-CN" altLang="en-US" sz="2000" b="1" dirty="0">
                <a:solidFill>
                  <a:schemeClr val="tx1">
                    <a:lumMod val="75000"/>
                    <a:lumOff val="25000"/>
                  </a:schemeClr>
                </a:solidFill>
                <a:latin typeface="+mn-lt"/>
                <a:ea typeface="+mn-ea"/>
              </a:rPr>
              <a:t>数据传输模块（</a:t>
            </a:r>
            <a:r>
              <a:rPr lang="en-US" altLang="zh-CN" sz="2000" b="1" dirty="0">
                <a:solidFill>
                  <a:schemeClr val="tx1">
                    <a:lumMod val="75000"/>
                    <a:lumOff val="25000"/>
                  </a:schemeClr>
                </a:solidFill>
                <a:latin typeface="+mn-lt"/>
                <a:ea typeface="+mn-ea"/>
              </a:rPr>
              <a:t>SSM</a:t>
            </a:r>
            <a:r>
              <a:rPr lang="zh-CN" altLang="en-US" sz="2000" b="1" dirty="0">
                <a:solidFill>
                  <a:schemeClr val="tx1">
                    <a:lumMod val="75000"/>
                    <a:lumOff val="25000"/>
                  </a:schemeClr>
                </a:solidFill>
                <a:latin typeface="+mn-lt"/>
                <a:ea typeface="+mn-ea"/>
              </a:rPr>
              <a:t>）</a:t>
            </a:r>
            <a:endParaRPr lang="en-US" altLang="zh-CN" sz="2000" b="1" dirty="0">
              <a:solidFill>
                <a:schemeClr val="tx1">
                  <a:lumMod val="75000"/>
                  <a:lumOff val="25000"/>
                </a:schemeClr>
              </a:solidFill>
              <a:latin typeface="+mn-lt"/>
              <a:ea typeface="+mn-ea"/>
            </a:endParaRPr>
          </a:p>
          <a:p>
            <a:pPr marL="228600" indent="-228600">
              <a:lnSpc>
                <a:spcPct val="200000"/>
              </a:lnSpc>
              <a:spcAft>
                <a:spcPts val="1000"/>
              </a:spcAft>
              <a:buFont typeface="Arial" panose="020B0604020202020204" pitchFamily="34" charset="0"/>
              <a:buChar char="•"/>
            </a:pPr>
            <a:endParaRPr lang="zh-CN" altLang="en-US" sz="2000" dirty="0">
              <a:solidFill>
                <a:schemeClr val="tx1">
                  <a:lumMod val="75000"/>
                  <a:lumOff val="25000"/>
                </a:schemeClr>
              </a:solidFill>
              <a:latin typeface="+mn-lt"/>
              <a:ea typeface="+mn-ea"/>
            </a:endParaRPr>
          </a:p>
          <a:p>
            <a:pPr marL="228600" indent="-228600">
              <a:lnSpc>
                <a:spcPct val="200000"/>
              </a:lnSpc>
              <a:spcAft>
                <a:spcPts val="1000"/>
              </a:spcAft>
              <a:buFont typeface="Arial" panose="020B0604020202020204" pitchFamily="34" charset="0"/>
              <a:buChar char="•"/>
            </a:pPr>
            <a:r>
              <a:rPr lang="zh-CN" altLang="en-US" sz="2000" b="1" dirty="0">
                <a:solidFill>
                  <a:schemeClr val="tx1">
                    <a:lumMod val="75000"/>
                    <a:lumOff val="25000"/>
                  </a:schemeClr>
                </a:solidFill>
                <a:latin typeface="+mn-lt"/>
                <a:ea typeface="+mn-ea"/>
              </a:rPr>
              <a:t>智能推荐模块（基于内容传统推荐</a:t>
            </a:r>
            <a:r>
              <a:rPr lang="zh-CN" altLang="en-US" sz="2000" dirty="0">
                <a:solidFill>
                  <a:schemeClr val="tx1">
                    <a:lumMod val="75000"/>
                    <a:lumOff val="25000"/>
                  </a:schemeClr>
                </a:solidFill>
                <a:latin typeface="+mn-lt"/>
                <a:ea typeface="+mn-ea"/>
              </a:rPr>
              <a:t>）</a:t>
            </a:r>
            <a:endParaRPr lang="zh-CN" altLang="en-US" sz="2000" dirty="0">
              <a:solidFill>
                <a:schemeClr val="tx1">
                  <a:lumMod val="75000"/>
                  <a:lumOff val="25000"/>
                </a:schemeClr>
              </a:solidFill>
              <a:latin typeface="+mn-lt"/>
              <a:ea typeface="+mn-ea"/>
            </a:endParaRPr>
          </a:p>
        </p:txBody>
      </p:sp>
      <p:pic>
        <p:nvPicPr>
          <p:cNvPr id="15" name="图片 14"/>
          <p:cNvPicPr>
            <a:picLocks noChangeAspect="1"/>
          </p:cNvPicPr>
          <p:nvPr/>
        </p:nvPicPr>
        <p:blipFill>
          <a:blip r:embed="rId2"/>
          <a:stretch>
            <a:fillRect/>
          </a:stretch>
        </p:blipFill>
        <p:spPr>
          <a:xfrm>
            <a:off x="3940810" y="1015365"/>
            <a:ext cx="7382510" cy="5424170"/>
          </a:xfrm>
          <a:prstGeom prst="rect">
            <a:avLst/>
          </a:prstGeom>
        </p:spPr>
      </p:pic>
      <p:sp>
        <p:nvSpPr>
          <p:cNvPr id="16" name="文本框 15"/>
          <p:cNvSpPr txBox="1"/>
          <p:nvPr/>
        </p:nvSpPr>
        <p:spPr>
          <a:xfrm>
            <a:off x="932180" y="815340"/>
            <a:ext cx="1097280" cy="368300"/>
          </a:xfrm>
          <a:prstGeom prst="rect">
            <a:avLst/>
          </a:prstGeom>
          <a:noFill/>
        </p:spPr>
        <p:txBody>
          <a:bodyPr wrap="none" rtlCol="0" anchor="t">
            <a:spAutoFit/>
          </a:bodyPr>
          <a:p>
            <a:r>
              <a:rPr lang="zh-CN" altLang="en-US" sz="2400" b="1" dirty="0">
                <a:effectLst>
                  <a:outerShdw blurRad="38100" dist="19050" dir="2700000" algn="tl" rotWithShape="0">
                    <a:schemeClr val="dk1">
                      <a:alpha val="40000"/>
                    </a:schemeClr>
                  </a:outerShdw>
                </a:effectLst>
                <a:cs typeface="Segoe UI Light" panose="020B0502040204020203" pitchFamily="34" charset="0"/>
                <a:sym typeface="+mn-ea"/>
              </a:rPr>
              <a:t>项目架构</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产品研发</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 name="图片 4"/>
          <p:cNvPicPr>
            <a:picLocks noChangeAspect="1"/>
          </p:cNvPicPr>
          <p:nvPr/>
        </p:nvPicPr>
        <p:blipFill>
          <a:blip r:embed="rId2"/>
          <a:stretch>
            <a:fillRect/>
          </a:stretch>
        </p:blipFill>
        <p:spPr>
          <a:xfrm>
            <a:off x="632460" y="894715"/>
            <a:ext cx="10906760" cy="5356860"/>
          </a:xfrm>
          <a:prstGeom prst="rect">
            <a:avLst/>
          </a:prstGeom>
          <a:solidFill>
            <a:srgbClr val="F5F5F5"/>
          </a:solidFill>
        </p:spPr>
      </p:pic>
      <p:sp>
        <p:nvSpPr>
          <p:cNvPr id="12" name="文本框 11"/>
          <p:cNvSpPr txBox="1"/>
          <p:nvPr/>
        </p:nvSpPr>
        <p:spPr>
          <a:xfrm>
            <a:off x="632460" y="894715"/>
            <a:ext cx="1402080" cy="460375"/>
          </a:xfrm>
          <a:prstGeom prst="rect">
            <a:avLst/>
          </a:prstGeom>
          <a:noFill/>
        </p:spPr>
        <p:txBody>
          <a:bodyPr wrap="none" rtlCol="0" anchor="t">
            <a:spAutoFit/>
          </a:bodyPr>
          <a:p>
            <a:r>
              <a:rPr lang="zh-CN" altLang="en-US" sz="2400" b="1" dirty="0">
                <a:ln/>
                <a:solidFill>
                  <a:schemeClr val="tx1"/>
                </a:solidFill>
                <a:effectLst>
                  <a:outerShdw blurRad="38100" dist="19050" dir="2700000" algn="tl" rotWithShape="0">
                    <a:schemeClr val="dk1">
                      <a:alpha val="40000"/>
                    </a:schemeClr>
                  </a:outerShdw>
                </a:effectLst>
                <a:cs typeface="Segoe UI Light" panose="020B0502040204020203" pitchFamily="34" charset="0"/>
                <a:sym typeface="+mn-ea"/>
              </a:rPr>
              <a:t>业务流图</a:t>
            </a:r>
            <a:endParaRPr lang="zh-CN" altLang="en-US" sz="2400" b="1" dirty="0">
              <a:ln/>
              <a:solidFill>
                <a:schemeClr val="tx1"/>
              </a:solidFill>
              <a:effectLst>
                <a:outerShdw blurRad="38100" dist="19050" dir="2700000" algn="tl" rotWithShape="0">
                  <a:schemeClr val="dk1">
                    <a:alpha val="40000"/>
                  </a:schemeClr>
                </a:outerShdw>
              </a:effectLst>
              <a:cs typeface="Segoe UI Light" panose="020B0502040204020203"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1369378" cy="619066"/>
            <a:chOff x="0" y="-9466"/>
            <a:chExt cx="1369378" cy="619066"/>
          </a:xfrm>
        </p:grpSpPr>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1404501" y="110945"/>
            <a:ext cx="3053332" cy="460375"/>
          </a:xfrm>
          <a:prstGeom prst="rect">
            <a:avLst/>
          </a:prstGeom>
          <a:noFill/>
        </p:spPr>
        <p:txBody>
          <a:bodyPr wrap="square" rtlCol="0">
            <a:spAutoFit/>
          </a:bodyPr>
          <a:lstStyle/>
          <a:p>
            <a:r>
              <a:rPr lang="zh-CN" altLang="en-US" sz="2400" noProof="0" dirty="0">
                <a:solidFill>
                  <a:prstClr val="black"/>
                </a:solidFill>
                <a:latin typeface="微软雅黑" panose="020B0503020204020204" pitchFamily="34" charset="-122"/>
                <a:ea typeface="微软雅黑" panose="020B0503020204020204" pitchFamily="34" charset="-122"/>
                <a:sym typeface="+mn-ea"/>
              </a:rPr>
              <a:t>产品研发</a:t>
            </a:r>
            <a:endParaRPr lang="zh-CN" altLang="en-US" sz="2400" b="1" dirty="0"/>
          </a:p>
        </p:txBody>
      </p:sp>
      <p:grpSp>
        <p:nvGrpSpPr>
          <p:cNvPr id="15" name="组合 14"/>
          <p:cNvGrpSpPr/>
          <p:nvPr/>
        </p:nvGrpSpPr>
        <p:grpSpPr>
          <a:xfrm>
            <a:off x="748030" y="2415540"/>
            <a:ext cx="10445115" cy="2976245"/>
            <a:chOff x="521" y="2490"/>
            <a:chExt cx="17912" cy="4838"/>
          </a:xfrm>
        </p:grpSpPr>
        <p:pic>
          <p:nvPicPr>
            <p:cNvPr id="11" name="图片 10" descr="识别 (1)"/>
            <p:cNvPicPr>
              <a:picLocks noChangeAspect="1"/>
            </p:cNvPicPr>
            <p:nvPr/>
          </p:nvPicPr>
          <p:blipFill>
            <a:blip r:embed="rId2"/>
            <a:stretch>
              <a:fillRect/>
            </a:stretch>
          </p:blipFill>
          <p:spPr>
            <a:xfrm>
              <a:off x="521" y="2490"/>
              <a:ext cx="8596" cy="4839"/>
            </a:xfrm>
            <a:prstGeom prst="rect">
              <a:avLst/>
            </a:prstGeom>
          </p:spPr>
        </p:pic>
        <p:pic>
          <p:nvPicPr>
            <p:cNvPr id="13" name="图片 12" descr="识别 (6)"/>
            <p:cNvPicPr>
              <a:picLocks noChangeAspect="1"/>
            </p:cNvPicPr>
            <p:nvPr/>
          </p:nvPicPr>
          <p:blipFill>
            <a:blip r:embed="rId3"/>
            <a:stretch>
              <a:fillRect/>
            </a:stretch>
          </p:blipFill>
          <p:spPr>
            <a:xfrm>
              <a:off x="9837" y="2490"/>
              <a:ext cx="8597" cy="4839"/>
            </a:xfrm>
            <a:prstGeom prst="rect">
              <a:avLst/>
            </a:prstGeom>
          </p:spPr>
        </p:pic>
      </p:grpSp>
      <p:sp>
        <p:nvSpPr>
          <p:cNvPr id="16" name="文本框 15"/>
          <p:cNvSpPr txBox="1"/>
          <p:nvPr/>
        </p:nvSpPr>
        <p:spPr>
          <a:xfrm>
            <a:off x="714375" y="1056640"/>
            <a:ext cx="1706880" cy="460375"/>
          </a:xfrm>
          <a:prstGeom prst="rect">
            <a:avLst/>
          </a:prstGeom>
          <a:noFill/>
        </p:spPr>
        <p:txBody>
          <a:bodyPr wrap="none" rtlCol="0">
            <a:spAutoFit/>
            <a:scene3d>
              <a:camera prst="orthographicFront"/>
              <a:lightRig rig="threePt" dir="t"/>
            </a:scene3d>
          </a:bodyPr>
          <a:p>
            <a:r>
              <a:rPr lang="zh-CN" altLang="en-US" sz="2400" b="1">
                <a:ln/>
                <a:solidFill>
                  <a:schemeClr val="tx1"/>
                </a:solidFill>
                <a:effectLst>
                  <a:outerShdw blurRad="38100" dist="19050" dir="2700000" algn="tl" rotWithShape="0">
                    <a:schemeClr val="dk1">
                      <a:alpha val="40000"/>
                    </a:schemeClr>
                  </a:outerShdw>
                </a:effectLst>
              </a:rPr>
              <a:t>识别结果：</a:t>
            </a:r>
            <a:endParaRPr lang="zh-CN" altLang="en-US" sz="2400" b="1">
              <a:ln/>
              <a:solidFill>
                <a:schemeClr val="tx1"/>
              </a:solidFill>
              <a:effectLst>
                <a:outerShdw blurRad="38100" dist="19050" dir="2700000" algn="tl" rotWithShape="0">
                  <a:schemeClr val="dk1">
                    <a:alpha val="40000"/>
                  </a:schemeClr>
                </a:outerShdw>
              </a:effectLst>
            </a:endParaRPr>
          </a:p>
        </p:txBody>
      </p:sp>
      <p:sp>
        <p:nvSpPr>
          <p:cNvPr id="5" name="文本框 4"/>
          <p:cNvSpPr txBox="1"/>
          <p:nvPr/>
        </p:nvSpPr>
        <p:spPr>
          <a:xfrm>
            <a:off x="2815590" y="994410"/>
            <a:ext cx="5367655" cy="922020"/>
          </a:xfrm>
          <a:prstGeom prst="rect">
            <a:avLst/>
          </a:prstGeom>
          <a:noFill/>
        </p:spPr>
        <p:txBody>
          <a:bodyPr wrap="square" rtlCol="0">
            <a:spAutoFit/>
          </a:bodyPr>
          <a:p>
            <a:r>
              <a:rPr lang="en-US" altLang="zh-CN" b="1" dirty="0" err="1">
                <a:solidFill>
                  <a:schemeClr val="tx1">
                    <a:lumMod val="75000"/>
                    <a:lumOff val="25000"/>
                  </a:schemeClr>
                </a:solidFill>
              </a:rPr>
              <a:t>precison</a:t>
            </a:r>
            <a:r>
              <a:rPr lang="en-US" altLang="zh-CN" b="1" dirty="0">
                <a:solidFill>
                  <a:schemeClr val="tx1">
                    <a:lumMod val="75000"/>
                    <a:lumOff val="25000"/>
                  </a:schemeClr>
                </a:solidFill>
              </a:rPr>
              <a:t>: 93.28%</a:t>
            </a:r>
            <a:r>
              <a:rPr lang="zh-CN" altLang="en-US" b="1" dirty="0">
                <a:solidFill>
                  <a:schemeClr val="tx1">
                    <a:lumMod val="75000"/>
                    <a:lumOff val="25000"/>
                  </a:schemeClr>
                </a:solidFill>
              </a:rPr>
              <a:t>  </a:t>
            </a:r>
            <a:r>
              <a:rPr lang="en-US" altLang="zh-CN" b="1" dirty="0">
                <a:solidFill>
                  <a:schemeClr val="tx1">
                    <a:lumMod val="75000"/>
                    <a:lumOff val="25000"/>
                  </a:schemeClr>
                </a:solidFill>
              </a:rPr>
              <a:t>		</a:t>
            </a:r>
            <a:r>
              <a:rPr lang="en-US" altLang="zh-CN" b="1" dirty="0">
                <a:solidFill>
                  <a:schemeClr val="tx1">
                    <a:lumMod val="75000"/>
                    <a:lumOff val="25000"/>
                  </a:schemeClr>
                </a:solidFill>
                <a:sym typeface="+mn-ea"/>
              </a:rPr>
              <a:t>mAP_0.5:</a:t>
            </a:r>
            <a:r>
              <a:rPr lang="zh-CN" altLang="en-US" b="1" dirty="0">
                <a:solidFill>
                  <a:schemeClr val="tx1">
                    <a:lumMod val="75000"/>
                    <a:lumOff val="25000"/>
                  </a:schemeClr>
                </a:solidFill>
                <a:sym typeface="+mn-ea"/>
              </a:rPr>
              <a:t> </a:t>
            </a:r>
            <a:r>
              <a:rPr lang="en-US" altLang="zh-CN" b="1" dirty="0">
                <a:solidFill>
                  <a:schemeClr val="tx1">
                    <a:lumMod val="75000"/>
                    <a:lumOff val="25000"/>
                  </a:schemeClr>
                </a:solidFill>
                <a:sym typeface="+mn-ea"/>
              </a:rPr>
              <a:t>0.9199</a:t>
            </a:r>
            <a:r>
              <a:rPr lang="zh-CN" altLang="en-US" b="1" dirty="0">
                <a:solidFill>
                  <a:schemeClr val="tx1">
                    <a:lumMod val="75000"/>
                    <a:lumOff val="25000"/>
                  </a:schemeClr>
                </a:solidFill>
                <a:sym typeface="+mn-ea"/>
              </a:rPr>
              <a:t>   </a:t>
            </a:r>
            <a:endParaRPr lang="zh-CN" altLang="en-US" b="1" dirty="0">
              <a:solidFill>
                <a:schemeClr val="tx1">
                  <a:lumMod val="75000"/>
                  <a:lumOff val="25000"/>
                </a:schemeClr>
              </a:solidFill>
              <a:sym typeface="+mn-ea"/>
            </a:endParaRPr>
          </a:p>
          <a:p>
            <a:endParaRPr lang="en-US" altLang="zh-CN" b="1" dirty="0">
              <a:solidFill>
                <a:schemeClr val="tx1">
                  <a:lumMod val="75000"/>
                  <a:lumOff val="25000"/>
                </a:schemeClr>
              </a:solidFill>
            </a:endParaRPr>
          </a:p>
          <a:p>
            <a:r>
              <a:rPr lang="en-US" altLang="zh-CN" b="1" dirty="0">
                <a:solidFill>
                  <a:schemeClr val="tx1">
                    <a:lumMod val="75000"/>
                    <a:lumOff val="25000"/>
                  </a:schemeClr>
                </a:solidFill>
              </a:rPr>
              <a:t>recall: 89.34%</a:t>
            </a:r>
            <a:r>
              <a:rPr lang="zh-CN" altLang="en-US" b="1" dirty="0">
                <a:solidFill>
                  <a:schemeClr val="tx1">
                    <a:lumMod val="75000"/>
                    <a:lumOff val="25000"/>
                  </a:schemeClr>
                </a:solidFill>
              </a:rPr>
              <a:t> </a:t>
            </a:r>
            <a:r>
              <a:rPr lang="en-US" altLang="zh-CN" b="1" dirty="0">
                <a:solidFill>
                  <a:schemeClr val="tx1">
                    <a:lumMod val="75000"/>
                    <a:lumOff val="25000"/>
                  </a:schemeClr>
                </a:solidFill>
              </a:rPr>
              <a:t>		</a:t>
            </a:r>
            <a:r>
              <a:rPr lang="en-US" altLang="zh-CN" b="1" dirty="0">
                <a:solidFill>
                  <a:schemeClr val="tx1">
                    <a:lumMod val="75000"/>
                    <a:lumOff val="25000"/>
                  </a:schemeClr>
                </a:solidFill>
                <a:sym typeface="+mn-ea"/>
              </a:rPr>
              <a:t>mAP_0.5:0.95:</a:t>
            </a:r>
            <a:r>
              <a:rPr lang="zh-CN" altLang="en-US" b="1" dirty="0">
                <a:solidFill>
                  <a:schemeClr val="tx1">
                    <a:lumMod val="75000"/>
                    <a:lumOff val="25000"/>
                  </a:schemeClr>
                </a:solidFill>
                <a:sym typeface="+mn-ea"/>
              </a:rPr>
              <a:t> </a:t>
            </a:r>
            <a:r>
              <a:rPr lang="en-US" altLang="zh-CN" b="1" dirty="0">
                <a:solidFill>
                  <a:schemeClr val="tx1">
                    <a:lumMod val="75000"/>
                    <a:lumOff val="25000"/>
                  </a:schemeClr>
                </a:solidFill>
                <a:sym typeface="+mn-ea"/>
              </a:rPr>
              <a:t>0.3898 </a:t>
            </a:r>
            <a:endParaRPr lang="en-US" altLang="zh-CN" b="1" dirty="0">
              <a:solidFill>
                <a:schemeClr val="tx1">
                  <a:lumMod val="75000"/>
                  <a:lumOff val="25000"/>
                </a:schemeClr>
              </a:solidFill>
            </a:endParaRPr>
          </a:p>
        </p:txBody>
      </p:sp>
      <p:pic>
        <p:nvPicPr>
          <p:cNvPr id="6" name="图片 5"/>
          <p:cNvPicPr>
            <a:picLocks noChangeAspect="1"/>
          </p:cNvPicPr>
          <p:nvPr/>
        </p:nvPicPr>
        <p:blipFill>
          <a:blip r:embed="rId4"/>
          <a:stretch>
            <a:fillRect/>
          </a:stretch>
        </p:blipFill>
        <p:spPr>
          <a:xfrm>
            <a:off x="2623185" y="2137410"/>
            <a:ext cx="5888355" cy="4080510"/>
          </a:xfrm>
          <a:prstGeom prst="rect">
            <a:avLst/>
          </a:prstGeom>
        </p:spPr>
      </p:pic>
      <p:sp>
        <p:nvSpPr>
          <p:cNvPr id="100" name="文本框 99"/>
          <p:cNvSpPr txBox="1"/>
          <p:nvPr/>
        </p:nvSpPr>
        <p:spPr>
          <a:xfrm>
            <a:off x="8183245" y="1132840"/>
            <a:ext cx="3559175" cy="645160"/>
          </a:xfrm>
          <a:prstGeom prst="rect">
            <a:avLst/>
          </a:prstGeom>
          <a:noFill/>
          <a:ln w="9525">
            <a:noFill/>
          </a:ln>
        </p:spPr>
        <p:txBody>
          <a:bodyPr wrap="square">
            <a:spAutoFit/>
          </a:bodyPr>
          <a:p>
            <a:pPr indent="0" fontAlgn="auto">
              <a:lnSpc>
                <a:spcPct val="150000"/>
              </a:lnSpc>
            </a:pPr>
            <a:r>
              <a:rPr lang="zh-CN" sz="1200" b="0">
                <a:ea typeface="宋体" panose="02010600030101010101" pitchFamily="2" charset="-122"/>
              </a:rPr>
              <a:t>移植到树莓派端时检测结果与电脑端一致，检测速度稍慢但也完全到达了预期的至少</a:t>
            </a:r>
            <a:r>
              <a:rPr lang="en-US" sz="1200" b="0">
                <a:latin typeface="宋体" panose="02010600030101010101" pitchFamily="2" charset="-122"/>
                <a:ea typeface="宋体" panose="02010600030101010101" pitchFamily="2" charset="-122"/>
              </a:rPr>
              <a:t>10</a:t>
            </a:r>
            <a:r>
              <a:rPr lang="zh-CN" sz="1200" b="0">
                <a:ea typeface="宋体" panose="02010600030101010101" pitchFamily="2" charset="-122"/>
              </a:rPr>
              <a:t>秒一帧的要求</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wipe(down)">
                                      <p:cBhvr>
                                        <p:cTn id="2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1369378" cy="619066"/>
            <a:chOff x="0" y="-9466"/>
            <a:chExt cx="1369378" cy="619066"/>
          </a:xfrm>
        </p:grpSpPr>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1404620" y="111125"/>
            <a:ext cx="5053965" cy="460375"/>
          </a:xfrm>
          <a:prstGeom prst="rect">
            <a:avLst/>
          </a:prstGeom>
          <a:noFill/>
        </p:spPr>
        <p:txBody>
          <a:bodyPr wrap="square" rtlCol="0">
            <a:spAutoFit/>
          </a:bodyPr>
          <a:lstStyle/>
          <a:p>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产品研发</a:t>
            </a:r>
            <a:endParaRPr lang="zh-CN" altLang="en-US" sz="2400" b="1" dirty="0"/>
          </a:p>
        </p:txBody>
      </p:sp>
      <p:pic>
        <p:nvPicPr>
          <p:cNvPr id="8" name="人数识别演示视频">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747520" y="1184275"/>
            <a:ext cx="9178925" cy="5163185"/>
          </a:xfrm>
          <a:prstGeom prst="rect">
            <a:avLst/>
          </a:prstGeom>
        </p:spPr>
      </p:pic>
      <p:sp>
        <p:nvSpPr>
          <p:cNvPr id="6" name="文本框 5"/>
          <p:cNvSpPr txBox="1"/>
          <p:nvPr/>
        </p:nvSpPr>
        <p:spPr>
          <a:xfrm>
            <a:off x="698500" y="716915"/>
            <a:ext cx="5059680" cy="460375"/>
          </a:xfrm>
          <a:prstGeom prst="rect">
            <a:avLst/>
          </a:prstGeom>
          <a:noFill/>
        </p:spPr>
        <p:txBody>
          <a:bodyPr wrap="none" rtlCol="0" anchor="t">
            <a:spAutoFit/>
          </a:bodyPr>
          <a:p>
            <a:r>
              <a:rPr lang="zh-CN" altLang="en-US" sz="2400" b="1" dirty="0">
                <a:sym typeface="+mn-ea"/>
              </a:rPr>
              <a:t>人数识别和远程更新数据库人数演示</a:t>
            </a:r>
            <a:endParaRPr lang="zh-CN" altLang="en-US" sz="2400" b="1"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93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vol="80000">
                <p:cTn id="19" fill="hold" display="0">
                  <p:stCondLst>
                    <p:cond delay="indefinite"/>
                  </p:st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childTnLst>
        </p:cTn>
      </p:par>
    </p:tnLst>
    <p:bldLst>
      <p:bldP spid="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1369378" cy="619066"/>
            <a:chOff x="0" y="-9466"/>
            <a:chExt cx="1369378" cy="619066"/>
          </a:xfrm>
        </p:grpSpPr>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1404501" y="110945"/>
            <a:ext cx="3053332" cy="460375"/>
          </a:xfrm>
          <a:prstGeom prst="rect">
            <a:avLst/>
          </a:prstGeom>
          <a:noFill/>
        </p:spPr>
        <p:txBody>
          <a:bodyPr wrap="square" rtlCol="0">
            <a:spAutoFit/>
          </a:bodyPr>
          <a:lstStyle/>
          <a:p>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产品研发</a:t>
            </a:r>
            <a:endParaRPr lang="zh-CN" altLang="en-US" sz="2400" b="1" dirty="0"/>
          </a:p>
        </p:txBody>
      </p:sp>
      <p:pic>
        <p:nvPicPr>
          <p:cNvPr id="5" name="图片 4" descr="IMG_6051"/>
          <p:cNvPicPr>
            <a:picLocks noChangeAspect="1"/>
          </p:cNvPicPr>
          <p:nvPr/>
        </p:nvPicPr>
        <p:blipFill>
          <a:blip r:embed="rId2"/>
          <a:stretch>
            <a:fillRect/>
          </a:stretch>
        </p:blipFill>
        <p:spPr>
          <a:xfrm>
            <a:off x="4457700" y="827405"/>
            <a:ext cx="2570480" cy="5565775"/>
          </a:xfrm>
          <a:prstGeom prst="rect">
            <a:avLst/>
          </a:prstGeom>
        </p:spPr>
      </p:pic>
      <p:pic>
        <p:nvPicPr>
          <p:cNvPr id="6" name="图片 5" descr="IMG_6052"/>
          <p:cNvPicPr>
            <a:picLocks noChangeAspect="1"/>
          </p:cNvPicPr>
          <p:nvPr/>
        </p:nvPicPr>
        <p:blipFill>
          <a:blip r:embed="rId3"/>
          <a:stretch>
            <a:fillRect/>
          </a:stretch>
        </p:blipFill>
        <p:spPr>
          <a:xfrm>
            <a:off x="8221980" y="827405"/>
            <a:ext cx="2563495" cy="5549900"/>
          </a:xfrm>
          <a:prstGeom prst="rect">
            <a:avLst/>
          </a:prstGeom>
        </p:spPr>
      </p:pic>
      <p:sp>
        <p:nvSpPr>
          <p:cNvPr id="18" name="文本框 17"/>
          <p:cNvSpPr txBox="1"/>
          <p:nvPr/>
        </p:nvSpPr>
        <p:spPr>
          <a:xfrm>
            <a:off x="937260" y="827405"/>
            <a:ext cx="2011680" cy="460375"/>
          </a:xfrm>
          <a:prstGeom prst="rect">
            <a:avLst/>
          </a:prstGeom>
          <a:noFill/>
        </p:spPr>
        <p:txBody>
          <a:bodyPr wrap="none" rtlCol="0">
            <a:spAutoFit/>
          </a:bodyPr>
          <a:p>
            <a:r>
              <a:rPr lang="zh-CN" altLang="en-US" sz="2400" b="1"/>
              <a:t>小程序展示：</a:t>
            </a:r>
            <a:endParaRPr lang="zh-CN" altLang="en-US" sz="2400" b="1"/>
          </a:p>
        </p:txBody>
      </p:sp>
      <p:pic>
        <p:nvPicPr>
          <p:cNvPr id="13" name="图片 12" descr="gh_51d195d70fc5_1280"/>
          <p:cNvPicPr>
            <a:picLocks noChangeAspect="1"/>
          </p:cNvPicPr>
          <p:nvPr/>
        </p:nvPicPr>
        <p:blipFill>
          <a:blip r:embed="rId4"/>
          <a:stretch>
            <a:fillRect/>
          </a:stretch>
        </p:blipFill>
        <p:spPr>
          <a:xfrm>
            <a:off x="1095375" y="1972945"/>
            <a:ext cx="2447925" cy="2447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1369378" cy="619066"/>
            <a:chOff x="0" y="-9466"/>
            <a:chExt cx="1369378" cy="619066"/>
          </a:xfrm>
        </p:grpSpPr>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1404501" y="110945"/>
            <a:ext cx="3053332" cy="460375"/>
          </a:xfrm>
          <a:prstGeom prst="rect">
            <a:avLst/>
          </a:prstGeom>
          <a:noFill/>
        </p:spPr>
        <p:txBody>
          <a:bodyPr wrap="square" rtlCol="0">
            <a:spAutoFit/>
          </a:bodyPr>
          <a:lstStyle/>
          <a:p>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产品研发</a:t>
            </a:r>
            <a:endParaRPr lang="zh-CN" altLang="en-US" sz="2400" b="1" dirty="0"/>
          </a:p>
        </p:txBody>
      </p:sp>
      <p:pic>
        <p:nvPicPr>
          <p:cNvPr id="8" name="图片 7" descr="IMG_6053"/>
          <p:cNvPicPr>
            <a:picLocks noChangeAspect="1"/>
          </p:cNvPicPr>
          <p:nvPr/>
        </p:nvPicPr>
        <p:blipFill>
          <a:blip r:embed="rId2"/>
          <a:stretch>
            <a:fillRect/>
          </a:stretch>
        </p:blipFill>
        <p:spPr>
          <a:xfrm>
            <a:off x="5987415" y="821690"/>
            <a:ext cx="2449830" cy="5306060"/>
          </a:xfrm>
          <a:prstGeom prst="rect">
            <a:avLst/>
          </a:prstGeom>
        </p:spPr>
      </p:pic>
      <p:pic>
        <p:nvPicPr>
          <p:cNvPr id="14" name="图片 13" descr="IMG_6054"/>
          <p:cNvPicPr>
            <a:picLocks noChangeAspect="1"/>
          </p:cNvPicPr>
          <p:nvPr/>
        </p:nvPicPr>
        <p:blipFill>
          <a:blip r:embed="rId3"/>
          <a:stretch>
            <a:fillRect/>
          </a:stretch>
        </p:blipFill>
        <p:spPr>
          <a:xfrm>
            <a:off x="9129395" y="821690"/>
            <a:ext cx="2450465" cy="5306060"/>
          </a:xfrm>
          <a:prstGeom prst="rect">
            <a:avLst/>
          </a:prstGeom>
        </p:spPr>
      </p:pic>
      <p:pic>
        <p:nvPicPr>
          <p:cNvPr id="11" name="图片 10" descr="IMG_6055"/>
          <p:cNvPicPr>
            <a:picLocks noChangeAspect="1"/>
          </p:cNvPicPr>
          <p:nvPr/>
        </p:nvPicPr>
        <p:blipFill>
          <a:blip r:embed="rId4"/>
          <a:stretch>
            <a:fillRect/>
          </a:stretch>
        </p:blipFill>
        <p:spPr>
          <a:xfrm>
            <a:off x="3014980" y="798830"/>
            <a:ext cx="2471420" cy="5351780"/>
          </a:xfrm>
          <a:prstGeom prst="rect">
            <a:avLst/>
          </a:prstGeom>
        </p:spPr>
      </p:pic>
      <p:pic>
        <p:nvPicPr>
          <p:cNvPr id="13" name="图片 12" descr="gh_51d195d70fc5_1280"/>
          <p:cNvPicPr>
            <a:picLocks noChangeAspect="1"/>
          </p:cNvPicPr>
          <p:nvPr/>
        </p:nvPicPr>
        <p:blipFill>
          <a:blip r:embed="rId5"/>
          <a:stretch>
            <a:fillRect/>
          </a:stretch>
        </p:blipFill>
        <p:spPr>
          <a:xfrm>
            <a:off x="460375" y="1687195"/>
            <a:ext cx="2447925" cy="2447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1369378" cy="619066"/>
            <a:chOff x="0" y="-9466"/>
            <a:chExt cx="1369378" cy="619066"/>
          </a:xfrm>
        </p:grpSpPr>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1404501" y="110945"/>
            <a:ext cx="3053332" cy="460375"/>
          </a:xfrm>
          <a:prstGeom prst="rect">
            <a:avLst/>
          </a:prstGeom>
          <a:noFill/>
        </p:spPr>
        <p:txBody>
          <a:bodyPr wrap="square" rtlCol="0">
            <a:spAutoFit/>
          </a:bodyPr>
          <a:lstStyle/>
          <a:p>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产品研发</a:t>
            </a:r>
            <a:endParaRPr lang="zh-CN" altLang="en-US" sz="2400" b="1" dirty="0"/>
          </a:p>
        </p:txBody>
      </p:sp>
      <p:pic>
        <p:nvPicPr>
          <p:cNvPr id="13" name="图片 12" descr="gh_51d195d70fc5_1280"/>
          <p:cNvPicPr>
            <a:picLocks noChangeAspect="1"/>
          </p:cNvPicPr>
          <p:nvPr/>
        </p:nvPicPr>
        <p:blipFill>
          <a:blip r:embed="rId2"/>
          <a:stretch>
            <a:fillRect/>
          </a:stretch>
        </p:blipFill>
        <p:spPr>
          <a:xfrm>
            <a:off x="275590" y="2541270"/>
            <a:ext cx="1775460" cy="1775460"/>
          </a:xfrm>
          <a:prstGeom prst="rect">
            <a:avLst/>
          </a:prstGeom>
        </p:spPr>
      </p:pic>
      <p:pic>
        <p:nvPicPr>
          <p:cNvPr id="5" name="小程序演示视频">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2118995" y="750570"/>
            <a:ext cx="9704705" cy="5511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5" fill="hold" display="1">
                  <p:stCondLst>
                    <p:cond delay="indefinite"/>
                  </p:stCondLst>
                  <p:endCondLst>
                    <p:cond evt="onNext">
                      <p:tgtEl>
                        <p:sldTgt/>
                      </p:tgtEl>
                    </p:cond>
                    <p:cond evt="onPrev">
                      <p:tgtEl>
                        <p:sldTgt/>
                      </p:tgtEl>
                    </p:cond>
                  </p:end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additive="base">
                                        <p:cTn id="20" dur="1" fill="hold"/>
                                        <p:tgtEl>
                                          <p:spTgt spid="5"/>
                                        </p:tgtEl>
                                      </p:cBhvr>
                                    </p:cmd>
                                  </p:childTnLst>
                                </p:cTn>
                              </p:par>
                            </p:childTnLst>
                          </p:cTn>
                        </p:par>
                      </p:childTnLst>
                    </p:cTn>
                  </p:par>
                </p:childTnLst>
              </p:cTn>
              <p:nextCondLst>
                <p:cond evt="onClick" delay="0">
                  <p:tgtEl>
                    <p:spTgt spid="5"/>
                  </p:tgtEl>
                </p:cond>
              </p:nextCondLst>
            </p:seq>
          </p:childTnLst>
        </p:cTn>
      </p:par>
    </p:tnLst>
    <p:bldLst>
      <p:bldP spid="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165835" y="1727666"/>
            <a:ext cx="2645901" cy="706755"/>
          </a:xfrm>
          <a:prstGeom prst="rect">
            <a:avLst/>
          </a:prstGeom>
          <a:noFill/>
        </p:spPr>
        <p:txBody>
          <a:bodyPr wrap="square" rtlCol="0">
            <a:spAutoFit/>
          </a:bodyPr>
          <a:lstStyle/>
          <a:p>
            <a:r>
              <a:rPr lang="en-US" altLang="zh-CN" sz="4000" b="1" dirty="0">
                <a:solidFill>
                  <a:srgbClr val="2C5568"/>
                </a:solidFill>
                <a:latin typeface="微软雅黑" panose="020B0503020204020204" pitchFamily="34" charset="-122"/>
                <a:ea typeface="微软雅黑" panose="020B0503020204020204" pitchFamily="34" charset="-122"/>
              </a:rPr>
              <a:t>PART 06</a:t>
            </a:r>
            <a:endParaRPr lang="zh-CN" altLang="en-US" sz="4000" b="1" dirty="0">
              <a:solidFill>
                <a:srgbClr val="2C5568"/>
              </a:solidFill>
              <a:latin typeface="微软雅黑" panose="020B0503020204020204" pitchFamily="34" charset="-122"/>
              <a:ea typeface="微软雅黑" panose="020B0503020204020204" pitchFamily="34" charset="-122"/>
            </a:endParaRPr>
          </a:p>
        </p:txBody>
      </p:sp>
      <p:sp>
        <p:nvSpPr>
          <p:cNvPr id="29" name="矩形 28"/>
          <p:cNvSpPr/>
          <p:nvPr/>
        </p:nvSpPr>
        <p:spPr>
          <a:xfrm>
            <a:off x="6976320" y="2552788"/>
            <a:ext cx="2797316" cy="814070"/>
          </a:xfrm>
          <a:prstGeom prst="rect">
            <a:avLst/>
          </a:prstGeom>
        </p:spPr>
        <p:txBody>
          <a:bodyPr wrap="square" lIns="121960" tIns="60980" rIns="121960" bIns="60980">
            <a:spAutoFit/>
          </a:bodyPr>
          <a:lstStyle/>
          <a:p>
            <a:pPr algn="dist">
              <a:defRPr/>
            </a:pPr>
            <a:r>
              <a:rPr lang="zh-CN" altLang="en-US" sz="4500" b="1" kern="100" dirty="0">
                <a:solidFill>
                  <a:srgbClr val="2C5568"/>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财务管理</a:t>
            </a:r>
            <a:endParaRPr lang="zh-CN" altLang="en-US" sz="4500" b="1" kern="100" dirty="0">
              <a:solidFill>
                <a:srgbClr val="2C5568"/>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cxnSp>
        <p:nvCxnSpPr>
          <p:cNvPr id="3" name="直接连接符 2"/>
          <p:cNvCxnSpPr/>
          <p:nvPr/>
        </p:nvCxnSpPr>
        <p:spPr>
          <a:xfrm>
            <a:off x="6172200" y="3752850"/>
            <a:ext cx="4591050" cy="0"/>
          </a:xfrm>
          <a:prstGeom prst="line">
            <a:avLst/>
          </a:prstGeom>
          <a:ln w="38100">
            <a:solidFill>
              <a:srgbClr val="2C5568"/>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068752" y="3366614"/>
            <a:ext cx="2611823" cy="368300"/>
          </a:xfrm>
          <a:prstGeom prst="rect">
            <a:avLst/>
          </a:prstGeom>
        </p:spPr>
        <p:txBody>
          <a:bodyPr wrap="square">
            <a:spAutoFit/>
          </a:bodyPr>
          <a:lstStyle/>
          <a:p>
            <a:pPr algn="dist"/>
            <a:r>
              <a:rPr lang="en-US" altLang="zh-CN" dirty="0">
                <a:solidFill>
                  <a:srgbClr val="2C5568"/>
                </a:solidFill>
                <a:latin typeface="微软雅黑" panose="020B0503020204020204" pitchFamily="34" charset="-122"/>
                <a:ea typeface="微软雅黑" panose="020B0503020204020204" pitchFamily="34" charset="-122"/>
              </a:rPr>
              <a:t> </a:t>
            </a:r>
            <a:r>
              <a:rPr lang="en-US" altLang="zh-CN" dirty="0">
                <a:solidFill>
                  <a:srgbClr val="2C5568"/>
                </a:solidFill>
                <a:latin typeface="微软雅黑" panose="020B0503020204020204" pitchFamily="34" charset="-122"/>
                <a:ea typeface="微软雅黑" panose="020B0503020204020204" pitchFamily="34" charset="-122"/>
                <a:sym typeface="+mn-ea"/>
              </a:rPr>
              <a:t>f</a:t>
            </a:r>
            <a:r>
              <a:rPr lang="en-US" altLang="zh-CN" dirty="0">
                <a:solidFill>
                  <a:srgbClr val="2C5568"/>
                </a:solidFill>
                <a:latin typeface="微软雅黑" panose="020B0503020204020204" pitchFamily="34" charset="-122"/>
                <a:ea typeface="微软雅黑" panose="020B0503020204020204" pitchFamily="34" charset="-122"/>
              </a:rPr>
              <a:t>inance budget</a:t>
            </a:r>
            <a:endParaRPr lang="en-US" altLang="zh-CN" dirty="0">
              <a:solidFill>
                <a:srgbClr val="2C5568"/>
              </a:solidFill>
              <a:latin typeface="微软雅黑" panose="020B0503020204020204" pitchFamily="34" charset="-122"/>
              <a:ea typeface="微软雅黑" panose="020B0503020204020204" pitchFamily="34" charset="-122"/>
            </a:endParaRPr>
          </a:p>
        </p:txBody>
      </p:sp>
      <p:sp>
        <p:nvSpPr>
          <p:cNvPr id="9" name="平行四边形 8"/>
          <p:cNvSpPr/>
          <p:nvPr/>
        </p:nvSpPr>
        <p:spPr>
          <a:xfrm>
            <a:off x="7850" y="0"/>
            <a:ext cx="4297449" cy="6858000"/>
          </a:xfrm>
          <a:prstGeom prst="parallelogram">
            <a:avLst>
              <a:gd name="adj" fmla="val 7155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21842" b="10018"/>
          <a:stretch>
            <a:fillRect/>
          </a:stretch>
        </p:blipFill>
        <p:spPr>
          <a:xfrm flipH="1">
            <a:off x="990601" y="0"/>
            <a:ext cx="6448381" cy="6858000"/>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sp>
        <p:nvSpPr>
          <p:cNvPr id="8" name="isḻîḑê"/>
          <p:cNvSpPr/>
          <p:nvPr/>
        </p:nvSpPr>
        <p:spPr bwMode="auto">
          <a:xfrm>
            <a:off x="7192347" y="4163218"/>
            <a:ext cx="2320182" cy="1175709"/>
          </a:xfrm>
          <a:custGeom>
            <a:avLst/>
            <a:gdLst>
              <a:gd name="T0" fmla="*/ 570 w 570"/>
              <a:gd name="T1" fmla="*/ 162 h 490"/>
              <a:gd name="T2" fmla="*/ 570 w 570"/>
              <a:gd name="T3" fmla="*/ 155 h 490"/>
              <a:gd name="T4" fmla="*/ 568 w 570"/>
              <a:gd name="T5" fmla="*/ 149 h 490"/>
              <a:gd name="T6" fmla="*/ 568 w 570"/>
              <a:gd name="T7" fmla="*/ 148 h 490"/>
              <a:gd name="T8" fmla="*/ 504 w 570"/>
              <a:gd name="T9" fmla="*/ 14 h 490"/>
              <a:gd name="T10" fmla="*/ 502 w 570"/>
              <a:gd name="T11" fmla="*/ 10 h 490"/>
              <a:gd name="T12" fmla="*/ 497 w 570"/>
              <a:gd name="T13" fmla="*/ 5 h 490"/>
              <a:gd name="T14" fmla="*/ 491 w 570"/>
              <a:gd name="T15" fmla="*/ 2 h 490"/>
              <a:gd name="T16" fmla="*/ 482 w 570"/>
              <a:gd name="T17" fmla="*/ 0 h 490"/>
              <a:gd name="T18" fmla="*/ 110 w 570"/>
              <a:gd name="T19" fmla="*/ 0 h 490"/>
              <a:gd name="T20" fmla="*/ 102 w 570"/>
              <a:gd name="T21" fmla="*/ 2 h 490"/>
              <a:gd name="T22" fmla="*/ 96 w 570"/>
              <a:gd name="T23" fmla="*/ 5 h 490"/>
              <a:gd name="T24" fmla="*/ 91 w 570"/>
              <a:gd name="T25" fmla="*/ 9 h 490"/>
              <a:gd name="T26" fmla="*/ 4 w 570"/>
              <a:gd name="T27" fmla="*/ 146 h 490"/>
              <a:gd name="T28" fmla="*/ 2 w 570"/>
              <a:gd name="T29" fmla="*/ 149 h 490"/>
              <a:gd name="T30" fmla="*/ 1 w 570"/>
              <a:gd name="T31" fmla="*/ 154 h 490"/>
              <a:gd name="T32" fmla="*/ 0 w 570"/>
              <a:gd name="T33" fmla="*/ 160 h 490"/>
              <a:gd name="T34" fmla="*/ 1 w 570"/>
              <a:gd name="T35" fmla="*/ 167 h 490"/>
              <a:gd name="T36" fmla="*/ 3 w 570"/>
              <a:gd name="T37" fmla="*/ 171 h 490"/>
              <a:gd name="T38" fmla="*/ 6 w 570"/>
              <a:gd name="T39" fmla="*/ 175 h 490"/>
              <a:gd name="T40" fmla="*/ 282 w 570"/>
              <a:gd name="T41" fmla="*/ 490 h 490"/>
              <a:gd name="T42" fmla="*/ 284 w 570"/>
              <a:gd name="T43" fmla="*/ 490 h 490"/>
              <a:gd name="T44" fmla="*/ 284 w 570"/>
              <a:gd name="T45" fmla="*/ 490 h 490"/>
              <a:gd name="T46" fmla="*/ 284 w 570"/>
              <a:gd name="T47" fmla="*/ 490 h 490"/>
              <a:gd name="T48" fmla="*/ 292 w 570"/>
              <a:gd name="T49" fmla="*/ 488 h 490"/>
              <a:gd name="T50" fmla="*/ 298 w 570"/>
              <a:gd name="T51" fmla="*/ 485 h 490"/>
              <a:gd name="T52" fmla="*/ 564 w 570"/>
              <a:gd name="T53" fmla="*/ 175 h 490"/>
              <a:gd name="T54" fmla="*/ 566 w 570"/>
              <a:gd name="T55" fmla="*/ 173 h 490"/>
              <a:gd name="T56" fmla="*/ 568 w 570"/>
              <a:gd name="T57" fmla="*/ 168 h 490"/>
              <a:gd name="T58" fmla="*/ 223 w 570"/>
              <a:gd name="T59" fmla="*/ 184 h 490"/>
              <a:gd name="T60" fmla="*/ 287 w 570"/>
              <a:gd name="T61" fmla="*/ 390 h 490"/>
              <a:gd name="T62" fmla="*/ 237 w 570"/>
              <a:gd name="T63" fmla="*/ 134 h 490"/>
              <a:gd name="T64" fmla="*/ 351 w 570"/>
              <a:gd name="T65" fmla="*/ 134 h 490"/>
              <a:gd name="T66" fmla="*/ 505 w 570"/>
              <a:gd name="T67" fmla="*/ 134 h 490"/>
              <a:gd name="T68" fmla="*/ 480 w 570"/>
              <a:gd name="T69" fmla="*/ 81 h 490"/>
              <a:gd name="T70" fmla="*/ 440 w 570"/>
              <a:gd name="T71" fmla="*/ 50 h 490"/>
              <a:gd name="T72" fmla="*/ 341 w 570"/>
              <a:gd name="T73" fmla="*/ 50 h 490"/>
              <a:gd name="T74" fmla="*/ 235 w 570"/>
              <a:gd name="T75" fmla="*/ 50 h 490"/>
              <a:gd name="T76" fmla="*/ 154 w 570"/>
              <a:gd name="T77" fmla="*/ 50 h 490"/>
              <a:gd name="T78" fmla="*/ 110 w 570"/>
              <a:gd name="T79" fmla="*/ 73 h 490"/>
              <a:gd name="T80" fmla="*/ 71 w 570"/>
              <a:gd name="T81" fmla="*/ 134 h 490"/>
              <a:gd name="T82" fmla="*/ 170 w 570"/>
              <a:gd name="T83" fmla="*/ 184 h 490"/>
              <a:gd name="T84" fmla="*/ 79 w 570"/>
              <a:gd name="T85" fmla="*/ 184 h 490"/>
              <a:gd name="T86" fmla="*/ 366 w 570"/>
              <a:gd name="T87" fmla="*/ 330 h 490"/>
              <a:gd name="T88" fmla="*/ 490 w 570"/>
              <a:gd name="T89" fmla="*/ 18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0" h="490">
                <a:moveTo>
                  <a:pt x="569" y="164"/>
                </a:moveTo>
                <a:cubicBezTo>
                  <a:pt x="569" y="163"/>
                  <a:pt x="570" y="162"/>
                  <a:pt x="570" y="162"/>
                </a:cubicBezTo>
                <a:cubicBezTo>
                  <a:pt x="570" y="160"/>
                  <a:pt x="570" y="159"/>
                  <a:pt x="570" y="157"/>
                </a:cubicBezTo>
                <a:cubicBezTo>
                  <a:pt x="570" y="157"/>
                  <a:pt x="570" y="156"/>
                  <a:pt x="570" y="155"/>
                </a:cubicBezTo>
                <a:cubicBezTo>
                  <a:pt x="569" y="153"/>
                  <a:pt x="569" y="151"/>
                  <a:pt x="568" y="150"/>
                </a:cubicBezTo>
                <a:cubicBezTo>
                  <a:pt x="568" y="149"/>
                  <a:pt x="568" y="149"/>
                  <a:pt x="568" y="149"/>
                </a:cubicBezTo>
                <a:cubicBezTo>
                  <a:pt x="568" y="149"/>
                  <a:pt x="568" y="148"/>
                  <a:pt x="568" y="148"/>
                </a:cubicBezTo>
                <a:cubicBezTo>
                  <a:pt x="568" y="148"/>
                  <a:pt x="568" y="148"/>
                  <a:pt x="568" y="148"/>
                </a:cubicBezTo>
                <a:lnTo>
                  <a:pt x="505" y="15"/>
                </a:lnTo>
                <a:cubicBezTo>
                  <a:pt x="504" y="14"/>
                  <a:pt x="504" y="14"/>
                  <a:pt x="504" y="14"/>
                </a:cubicBezTo>
                <a:cubicBezTo>
                  <a:pt x="504" y="13"/>
                  <a:pt x="504" y="13"/>
                  <a:pt x="504" y="12"/>
                </a:cubicBezTo>
                <a:cubicBezTo>
                  <a:pt x="503" y="12"/>
                  <a:pt x="502" y="11"/>
                  <a:pt x="502" y="10"/>
                </a:cubicBezTo>
                <a:cubicBezTo>
                  <a:pt x="501" y="9"/>
                  <a:pt x="501" y="9"/>
                  <a:pt x="500" y="8"/>
                </a:cubicBezTo>
                <a:cubicBezTo>
                  <a:pt x="499" y="7"/>
                  <a:pt x="498" y="6"/>
                  <a:pt x="497" y="5"/>
                </a:cubicBezTo>
                <a:cubicBezTo>
                  <a:pt x="496" y="5"/>
                  <a:pt x="496" y="4"/>
                  <a:pt x="495" y="4"/>
                </a:cubicBezTo>
                <a:cubicBezTo>
                  <a:pt x="494" y="3"/>
                  <a:pt x="492" y="3"/>
                  <a:pt x="491" y="2"/>
                </a:cubicBezTo>
                <a:cubicBezTo>
                  <a:pt x="490" y="2"/>
                  <a:pt x="489" y="1"/>
                  <a:pt x="489" y="1"/>
                </a:cubicBezTo>
                <a:cubicBezTo>
                  <a:pt x="487" y="1"/>
                  <a:pt x="484" y="0"/>
                  <a:pt x="482" y="0"/>
                </a:cubicBezTo>
                <a:lnTo>
                  <a:pt x="284" y="0"/>
                </a:lnTo>
                <a:lnTo>
                  <a:pt x="110" y="0"/>
                </a:lnTo>
                <a:cubicBezTo>
                  <a:pt x="108" y="0"/>
                  <a:pt x="106" y="0"/>
                  <a:pt x="104" y="1"/>
                </a:cubicBezTo>
                <a:cubicBezTo>
                  <a:pt x="103" y="1"/>
                  <a:pt x="103" y="2"/>
                  <a:pt x="102" y="2"/>
                </a:cubicBezTo>
                <a:cubicBezTo>
                  <a:pt x="101" y="2"/>
                  <a:pt x="99" y="3"/>
                  <a:pt x="98" y="3"/>
                </a:cubicBezTo>
                <a:cubicBezTo>
                  <a:pt x="97" y="4"/>
                  <a:pt x="97" y="4"/>
                  <a:pt x="96" y="5"/>
                </a:cubicBezTo>
                <a:cubicBezTo>
                  <a:pt x="95" y="6"/>
                  <a:pt x="94" y="6"/>
                  <a:pt x="93" y="7"/>
                </a:cubicBezTo>
                <a:cubicBezTo>
                  <a:pt x="92" y="8"/>
                  <a:pt x="92" y="9"/>
                  <a:pt x="91" y="9"/>
                </a:cubicBezTo>
                <a:cubicBezTo>
                  <a:pt x="91" y="10"/>
                  <a:pt x="90" y="11"/>
                  <a:pt x="89" y="12"/>
                </a:cubicBezTo>
                <a:lnTo>
                  <a:pt x="4" y="146"/>
                </a:lnTo>
                <a:cubicBezTo>
                  <a:pt x="3" y="146"/>
                  <a:pt x="3" y="147"/>
                  <a:pt x="3" y="147"/>
                </a:cubicBezTo>
                <a:cubicBezTo>
                  <a:pt x="3" y="148"/>
                  <a:pt x="2" y="148"/>
                  <a:pt x="2" y="149"/>
                </a:cubicBezTo>
                <a:cubicBezTo>
                  <a:pt x="2" y="149"/>
                  <a:pt x="2" y="150"/>
                  <a:pt x="2" y="150"/>
                </a:cubicBezTo>
                <a:cubicBezTo>
                  <a:pt x="1" y="151"/>
                  <a:pt x="1" y="152"/>
                  <a:pt x="1" y="154"/>
                </a:cubicBezTo>
                <a:cubicBezTo>
                  <a:pt x="0" y="155"/>
                  <a:pt x="0" y="156"/>
                  <a:pt x="0" y="157"/>
                </a:cubicBezTo>
                <a:cubicBezTo>
                  <a:pt x="0" y="158"/>
                  <a:pt x="0" y="159"/>
                  <a:pt x="0" y="160"/>
                </a:cubicBezTo>
                <a:cubicBezTo>
                  <a:pt x="0" y="162"/>
                  <a:pt x="0" y="163"/>
                  <a:pt x="0" y="164"/>
                </a:cubicBezTo>
                <a:cubicBezTo>
                  <a:pt x="1" y="165"/>
                  <a:pt x="1" y="166"/>
                  <a:pt x="1" y="167"/>
                </a:cubicBezTo>
                <a:cubicBezTo>
                  <a:pt x="2" y="168"/>
                  <a:pt x="2" y="169"/>
                  <a:pt x="2" y="170"/>
                </a:cubicBezTo>
                <a:cubicBezTo>
                  <a:pt x="3" y="170"/>
                  <a:pt x="3" y="171"/>
                  <a:pt x="3" y="171"/>
                </a:cubicBezTo>
                <a:cubicBezTo>
                  <a:pt x="3" y="172"/>
                  <a:pt x="4" y="173"/>
                  <a:pt x="5" y="173"/>
                </a:cubicBezTo>
                <a:cubicBezTo>
                  <a:pt x="5" y="174"/>
                  <a:pt x="5" y="175"/>
                  <a:pt x="6" y="175"/>
                </a:cubicBezTo>
                <a:lnTo>
                  <a:pt x="264" y="481"/>
                </a:lnTo>
                <a:cubicBezTo>
                  <a:pt x="269" y="486"/>
                  <a:pt x="276" y="490"/>
                  <a:pt x="282" y="490"/>
                </a:cubicBezTo>
                <a:cubicBezTo>
                  <a:pt x="282" y="490"/>
                  <a:pt x="282" y="490"/>
                  <a:pt x="283" y="490"/>
                </a:cubicBezTo>
                <a:lnTo>
                  <a:pt x="284" y="490"/>
                </a:lnTo>
                <a:lnTo>
                  <a:pt x="284" y="490"/>
                </a:lnTo>
                <a:lnTo>
                  <a:pt x="284" y="490"/>
                </a:lnTo>
                <a:lnTo>
                  <a:pt x="284" y="490"/>
                </a:lnTo>
                <a:lnTo>
                  <a:pt x="284" y="490"/>
                </a:lnTo>
                <a:cubicBezTo>
                  <a:pt x="286" y="490"/>
                  <a:pt x="288" y="489"/>
                  <a:pt x="290" y="489"/>
                </a:cubicBezTo>
                <a:cubicBezTo>
                  <a:pt x="291" y="489"/>
                  <a:pt x="291" y="488"/>
                  <a:pt x="292" y="488"/>
                </a:cubicBezTo>
                <a:cubicBezTo>
                  <a:pt x="294" y="488"/>
                  <a:pt x="295" y="487"/>
                  <a:pt x="297" y="486"/>
                </a:cubicBezTo>
                <a:cubicBezTo>
                  <a:pt x="297" y="486"/>
                  <a:pt x="298" y="485"/>
                  <a:pt x="298" y="485"/>
                </a:cubicBezTo>
                <a:cubicBezTo>
                  <a:pt x="300" y="484"/>
                  <a:pt x="301" y="483"/>
                  <a:pt x="303" y="481"/>
                </a:cubicBezTo>
                <a:lnTo>
                  <a:pt x="564" y="175"/>
                </a:lnTo>
                <a:cubicBezTo>
                  <a:pt x="564" y="175"/>
                  <a:pt x="565" y="175"/>
                  <a:pt x="565" y="174"/>
                </a:cubicBezTo>
                <a:cubicBezTo>
                  <a:pt x="565" y="174"/>
                  <a:pt x="566" y="173"/>
                  <a:pt x="566" y="173"/>
                </a:cubicBezTo>
                <a:cubicBezTo>
                  <a:pt x="567" y="172"/>
                  <a:pt x="567" y="171"/>
                  <a:pt x="567" y="171"/>
                </a:cubicBezTo>
                <a:cubicBezTo>
                  <a:pt x="567" y="170"/>
                  <a:pt x="568" y="169"/>
                  <a:pt x="568" y="168"/>
                </a:cubicBezTo>
                <a:cubicBezTo>
                  <a:pt x="569" y="167"/>
                  <a:pt x="569" y="166"/>
                  <a:pt x="569" y="164"/>
                </a:cubicBezTo>
                <a:close/>
                <a:moveTo>
                  <a:pt x="223" y="184"/>
                </a:moveTo>
                <a:lnTo>
                  <a:pt x="371" y="184"/>
                </a:lnTo>
                <a:lnTo>
                  <a:pt x="287" y="390"/>
                </a:lnTo>
                <a:lnTo>
                  <a:pt x="223" y="184"/>
                </a:lnTo>
                <a:close/>
                <a:moveTo>
                  <a:pt x="237" y="134"/>
                </a:moveTo>
                <a:lnTo>
                  <a:pt x="286" y="65"/>
                </a:lnTo>
                <a:lnTo>
                  <a:pt x="351" y="134"/>
                </a:lnTo>
                <a:lnTo>
                  <a:pt x="237" y="134"/>
                </a:lnTo>
                <a:close/>
                <a:moveTo>
                  <a:pt x="505" y="134"/>
                </a:moveTo>
                <a:lnTo>
                  <a:pt x="451" y="134"/>
                </a:lnTo>
                <a:lnTo>
                  <a:pt x="480" y="81"/>
                </a:lnTo>
                <a:lnTo>
                  <a:pt x="505" y="134"/>
                </a:lnTo>
                <a:close/>
                <a:moveTo>
                  <a:pt x="440" y="50"/>
                </a:moveTo>
                <a:lnTo>
                  <a:pt x="403" y="117"/>
                </a:lnTo>
                <a:lnTo>
                  <a:pt x="341" y="50"/>
                </a:lnTo>
                <a:lnTo>
                  <a:pt x="440" y="50"/>
                </a:lnTo>
                <a:close/>
                <a:moveTo>
                  <a:pt x="235" y="50"/>
                </a:moveTo>
                <a:lnTo>
                  <a:pt x="191" y="113"/>
                </a:lnTo>
                <a:lnTo>
                  <a:pt x="154" y="50"/>
                </a:lnTo>
                <a:lnTo>
                  <a:pt x="235" y="50"/>
                </a:lnTo>
                <a:close/>
                <a:moveTo>
                  <a:pt x="110" y="73"/>
                </a:moveTo>
                <a:lnTo>
                  <a:pt x="145" y="134"/>
                </a:lnTo>
                <a:lnTo>
                  <a:pt x="71" y="134"/>
                </a:lnTo>
                <a:lnTo>
                  <a:pt x="110" y="73"/>
                </a:lnTo>
                <a:close/>
                <a:moveTo>
                  <a:pt x="170" y="184"/>
                </a:moveTo>
                <a:lnTo>
                  <a:pt x="223" y="354"/>
                </a:lnTo>
                <a:lnTo>
                  <a:pt x="79" y="184"/>
                </a:lnTo>
                <a:lnTo>
                  <a:pt x="170" y="184"/>
                </a:lnTo>
                <a:close/>
                <a:moveTo>
                  <a:pt x="366" y="330"/>
                </a:moveTo>
                <a:lnTo>
                  <a:pt x="425" y="184"/>
                </a:lnTo>
                <a:lnTo>
                  <a:pt x="490" y="184"/>
                </a:lnTo>
                <a:lnTo>
                  <a:pt x="366" y="330"/>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dist">
              <a:buFont typeface="Arial" panose="020B0604020202020204" pitchFamily="34" charset="0"/>
              <a:buChar char="•"/>
            </a:pPr>
            <a:endParaRPr lang="zh-CN" altLang="en-US" dirty="0">
              <a:solidFill>
                <a:srgbClr val="2C556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2" presetClass="entr" presetSubtype="4" fill="hold" grpId="0" nodeType="afterEffect" p14:presetBounceEnd="50000">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14:bounceEnd="50000">
                                          <p:cBhvr additive="base">
                                            <p:cTn id="20" dur="5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21" dur="500" fill="hold"/>
                                            <p:tgtEl>
                                              <p:spTgt spid="29"/>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6" presetClass="entr" presetSubtype="37"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outVertical)">
                                          <p:cBhvr>
                                            <p:cTn id="25" dur="500"/>
                                            <p:tgtEl>
                                              <p:spTgt spid="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outVertical)">
                                          <p:cBhvr>
                                            <p:cTn id="29" dur="500"/>
                                            <p:tgtEl>
                                              <p:spTgt spid="3"/>
                                            </p:tgtEl>
                                          </p:cBhvr>
                                        </p:animEffect>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nodePh="1">
                                      <p:stCondLst>
                                        <p:cond delay="0"/>
                                      </p:stCondLst>
                                      <p:endCondLst>
                                        <p:cond evt="begin" delay="0">
                                          <p:tn val="36"/>
                                        </p:cond>
                                      </p:endCondLst>
                                      <p:childTnLst>
                                        <p:set>
                                          <p:cBhvr>
                                            <p:cTn id="37" dur="1" fill="hold">
                                              <p:stCondLst>
                                                <p:cond delay="0"/>
                                              </p:stCondLst>
                                            </p:cTn>
                                            <p:tgtEl>
                                              <p:spTgt spid="8">
                                                <p:txEl>
                                                  <p:pRg st="0" end="0"/>
                                                </p:txEl>
                                              </p:spTgt>
                                            </p:tgtEl>
                                            <p:attrNameLst>
                                              <p:attrName>style.visibility</p:attrName>
                                            </p:attrNameLst>
                                          </p:cBhvr>
                                          <p:to>
                                            <p:strVal val="visible"/>
                                          </p:to>
                                        </p:set>
                                        <p:anim calcmode="lin" valueType="num">
                                          <p:cBhvr additive="base">
                                            <p:cTn id="3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2" grpId="0"/>
          <p:bldP spid="9" grpId="0" animBg="1"/>
          <p:bldP spid="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6" presetClass="entr" presetSubtype="37"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outVertical)">
                                          <p:cBhvr>
                                            <p:cTn id="25" dur="500"/>
                                            <p:tgtEl>
                                              <p:spTgt spid="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outVertical)">
                                          <p:cBhvr>
                                            <p:cTn id="29" dur="500"/>
                                            <p:tgtEl>
                                              <p:spTgt spid="3"/>
                                            </p:tgtEl>
                                          </p:cBhvr>
                                        </p:animEffect>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nodePh="1">
                                      <p:stCondLst>
                                        <p:cond delay="0"/>
                                      </p:stCondLst>
                                      <p:endCondLst>
                                        <p:cond evt="begin" delay="0">
                                          <p:tn val="36"/>
                                        </p:cond>
                                      </p:endCondLst>
                                      <p:childTnLst>
                                        <p:set>
                                          <p:cBhvr>
                                            <p:cTn id="37" dur="1" fill="hold">
                                              <p:stCondLst>
                                                <p:cond delay="0"/>
                                              </p:stCondLst>
                                            </p:cTn>
                                            <p:tgtEl>
                                              <p:spTgt spid="8">
                                                <p:txEl>
                                                  <p:pRg st="0" end="0"/>
                                                </p:txEl>
                                              </p:spTgt>
                                            </p:tgtEl>
                                            <p:attrNameLst>
                                              <p:attrName>style.visibility</p:attrName>
                                            </p:attrNameLst>
                                          </p:cBhvr>
                                          <p:to>
                                            <p:strVal val="visible"/>
                                          </p:to>
                                        </p:set>
                                        <p:anim calcmode="lin" valueType="num">
                                          <p:cBhvr additive="base">
                                            <p:cTn id="3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2" grpId="0"/>
          <p:bldP spid="9" grpId="0" animBg="1"/>
          <p:bldP spid="8"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08720"/>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财务管理</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905828" y="687719"/>
            <a:ext cx="2428179" cy="82994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400" b="1" i="0" kern="1200" cap="none" spc="0" normalizeH="0" baseline="0" noProof="0" dirty="0">
                <a:solidFill>
                  <a:prstClr val="black"/>
                </a:solidFill>
                <a:latin typeface="等线" panose="02010600030101010101" charset="-122"/>
                <a:ea typeface="等线" panose="02010600030101010101" charset="-122"/>
                <a:cs typeface="+mn-cs"/>
              </a:rPr>
              <a:t>财务情况</a:t>
            </a:r>
            <a:r>
              <a:rPr kumimoji="0" lang="zh-CN" altLang="en-US" sz="2400" b="1" i="0" kern="1200" cap="none" spc="0" normalizeH="0" baseline="0" noProof="0" dirty="0">
                <a:solidFill>
                  <a:prstClr val="black"/>
                </a:solidFill>
                <a:latin typeface="等线" panose="02010600030101010101" charset="-122"/>
                <a:ea typeface="等线" panose="02010600030101010101" charset="-122"/>
                <a:cs typeface="+mn-cs"/>
              </a:rPr>
              <a:t>表：</a:t>
            </a:r>
            <a:endParaRPr kumimoji="0" lang="en-US" altLang="zh-CN" sz="2400" b="1" i="0" kern="1200" cap="none" spc="0" normalizeH="0" baseline="0" noProof="0" dirty="0">
              <a:solidFill>
                <a:prstClr val="black"/>
              </a:solidFill>
              <a:latin typeface="等线" panose="02010600030101010101" charset="-122"/>
              <a:ea typeface="等线" panose="02010600030101010101" charset="-122"/>
              <a:cs typeface="+mn-cs"/>
            </a:endParaRPr>
          </a:p>
          <a:p>
            <a:pPr marR="0" indent="0" defTabSz="914400" fontAlgn="auto">
              <a:lnSpc>
                <a:spcPct val="100000"/>
              </a:lnSpc>
              <a:spcBef>
                <a:spcPts val="0"/>
              </a:spcBef>
              <a:spcAft>
                <a:spcPts val="0"/>
              </a:spcAft>
              <a:buClrTx/>
              <a:buSzTx/>
              <a:buFontTx/>
              <a:buNone/>
              <a:defRPr/>
            </a:pPr>
            <a:endParaRPr kumimoji="0" lang="zh-CN" altLang="en-US" sz="2400" b="1" i="0" kern="1200" cap="none" spc="0" normalizeH="0" baseline="0" noProof="0" dirty="0">
              <a:solidFill>
                <a:prstClr val="black"/>
              </a:solidFill>
              <a:latin typeface="等线" panose="02010600030101010101" charset="-122"/>
              <a:ea typeface="等线" panose="02010600030101010101" charset="-122"/>
              <a:cs typeface="+mn-cs"/>
            </a:endParaRPr>
          </a:p>
        </p:txBody>
      </p:sp>
      <p:graphicFrame>
        <p:nvGraphicFramePr>
          <p:cNvPr id="13" name="表格 13"/>
          <p:cNvGraphicFramePr>
            <a:graphicFrameLocks noGrp="1"/>
          </p:cNvGraphicFramePr>
          <p:nvPr>
            <p:custDataLst>
              <p:tags r:id="rId2"/>
            </p:custDataLst>
          </p:nvPr>
        </p:nvGraphicFramePr>
        <p:xfrm>
          <a:off x="906426" y="1105967"/>
          <a:ext cx="10636885" cy="5234305"/>
        </p:xfrm>
        <a:graphic>
          <a:graphicData uri="http://schemas.openxmlformats.org/drawingml/2006/table">
            <a:tbl>
              <a:tblPr firstRow="1" bandRow="1">
                <a:tableStyleId>{21E4AEA4-8DFA-4A89-87EB-49C32662AFE0}</a:tableStyleId>
              </a:tblPr>
              <a:tblGrid>
                <a:gridCol w="2479040"/>
                <a:gridCol w="1312545"/>
                <a:gridCol w="1369695"/>
                <a:gridCol w="1478280"/>
                <a:gridCol w="3997325"/>
              </a:tblGrid>
              <a:tr h="537210">
                <a:tc>
                  <a:txBody>
                    <a:bodyPr/>
                    <a:p>
                      <a:pPr algn="ctr">
                        <a:buNone/>
                      </a:pPr>
                      <a:r>
                        <a:rPr lang="en-US" sz="1600">
                          <a:latin typeface="宋体" panose="02010600030101010101" pitchFamily="2" charset="-122"/>
                          <a:ea typeface="宋体" panose="02010600030101010101" pitchFamily="2" charset="-122"/>
                          <a:cs typeface="宋体" panose="02010600030101010101" pitchFamily="2" charset="-122"/>
                          <a:sym typeface="+mn-ea"/>
                        </a:rPr>
                        <a:t>项目名称</a:t>
                      </a:r>
                      <a:endParaRPr lang="en-US" altLang="zh-CN" sz="1600"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nchorCtr="0"/>
                </a:tc>
                <a:tc>
                  <a:txBody>
                    <a:bodyPr/>
                    <a:p>
                      <a:pPr algn="ctr">
                        <a:lnSpc>
                          <a:spcPct val="120000"/>
                        </a:lnSpc>
                        <a:buClrTx/>
                        <a:buSzTx/>
                        <a:buFontTx/>
                        <a:buNone/>
                      </a:pPr>
                      <a:r>
                        <a:rPr lang="en-US" sz="1600">
                          <a:latin typeface="宋体" panose="02010600030101010101" pitchFamily="2" charset="-122"/>
                          <a:ea typeface="宋体" panose="02010600030101010101" pitchFamily="2" charset="-122"/>
                          <a:cs typeface="宋体" panose="02010600030101010101" pitchFamily="2" charset="-122"/>
                          <a:sym typeface="+mn-ea"/>
                        </a:rPr>
                        <a:t>预算金额</a:t>
                      </a:r>
                      <a:r>
                        <a:rPr lang="en-US" sz="160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元</a:t>
                      </a:r>
                      <a:endParaRPr lang="zh-CN" altLang="en-US" sz="1600">
                        <a:latin typeface="宋体" panose="02010600030101010101" pitchFamily="2" charset="-122"/>
                        <a:ea typeface="宋体" panose="02010600030101010101" pitchFamily="2" charset="-122"/>
                        <a:cs typeface="宋体" panose="02010600030101010101" pitchFamily="2" charset="-122"/>
                        <a:sym typeface="+mn-ea"/>
                      </a:endParaRPr>
                    </a:p>
                  </a:txBody>
                  <a:tcPr marL="68580" marR="68580" marT="0" marB="0" anchor="ctr" anchorCtr="0"/>
                </a:tc>
                <a:tc>
                  <a:txBody>
                    <a:bodyPr/>
                    <a:p>
                      <a:pPr algn="ctr">
                        <a:lnSpc>
                          <a:spcPct val="120000"/>
                        </a:lnSpc>
                        <a:buNone/>
                      </a:pPr>
                      <a:r>
                        <a:rPr lang="en-US" sz="1600">
                          <a:latin typeface="宋体" panose="02010600030101010101" pitchFamily="2" charset="-122"/>
                          <a:ea typeface="宋体" panose="02010600030101010101" pitchFamily="2" charset="-122"/>
                          <a:cs typeface="宋体" panose="02010600030101010101" pitchFamily="2" charset="-122"/>
                          <a:sym typeface="+mn-ea"/>
                        </a:rPr>
                        <a:t>决算金额</a:t>
                      </a:r>
                      <a:r>
                        <a:rPr lang="en-US" sz="160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元</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120000"/>
                        </a:lnSpc>
                        <a:buNone/>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超支状况</a:t>
                      </a:r>
                      <a:r>
                        <a:rPr lang="en-US" sz="160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元</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120000"/>
                        </a:lnSpc>
                        <a:buNone/>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情况分析</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r>
              <a:tr h="521970">
                <a:tc>
                  <a:txBody>
                    <a:bodyPr/>
                    <a:lstStyle/>
                    <a:p>
                      <a:pPr algn="ctr"/>
                      <a:r>
                        <a:rPr lang="zh-CN" sz="1600" kern="100" dirty="0">
                          <a:effectLst/>
                          <a:latin typeface="Calibri" panose="020F0502020204030204" pitchFamily="34" charset="0"/>
                          <a:ea typeface="宋体" panose="02010600030101010101" pitchFamily="2" charset="-122"/>
                          <a:cs typeface="宋体" panose="02010600030101010101" pitchFamily="2" charset="-122"/>
                        </a:rPr>
                        <a:t>树莓派</a:t>
                      </a:r>
                      <a:endParaRPr lang="en-US" altLang="zh-CN" sz="1600"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nchorCtr="0"/>
                </a:tc>
                <a:tc>
                  <a:txBody>
                    <a:bodyPr/>
                    <a:lstStyle/>
                    <a:p>
                      <a:pPr algn="ctr"/>
                      <a:r>
                        <a:rPr lang="en-US" sz="1600" kern="100" dirty="0">
                          <a:effectLst/>
                          <a:latin typeface="宋体" panose="02010600030101010101" pitchFamily="2" charset="-122"/>
                          <a:ea typeface="宋体" panose="02010600030101010101" pitchFamily="2" charset="-122"/>
                          <a:cs typeface="宋体" panose="02010600030101010101" pitchFamily="2" charset="-122"/>
                        </a:rPr>
                        <a:t>300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buNone/>
                      </a:pPr>
                      <a:r>
                        <a:rPr lang="en-US" sz="1600">
                          <a:latin typeface="宋体" panose="02010600030101010101" pitchFamily="2" charset="-122"/>
                          <a:ea typeface="宋体" panose="02010600030101010101" pitchFamily="2" charset="-122"/>
                          <a:cs typeface="宋体" panose="02010600030101010101" pitchFamily="2" charset="-122"/>
                          <a:sym typeface="+mn-ea"/>
                        </a:rPr>
                        <a:t>400</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+100</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fontAlgn="auto">
                        <a:lnSpc>
                          <a:spcPct val="140000"/>
                        </a:lnSpc>
                        <a:buNone/>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后续</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购买时，出现了价格增长</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r>
              <a:tr h="521970">
                <a:tc>
                  <a:txBody>
                    <a:bodyPr/>
                    <a:lstStyle/>
                    <a:p>
                      <a:pPr algn="ctr"/>
                      <a:r>
                        <a:rPr lang="zh-CN" sz="1600" kern="100" dirty="0">
                          <a:effectLst/>
                          <a:latin typeface="Calibri" panose="020F0502020204030204" pitchFamily="34" charset="0"/>
                          <a:ea typeface="宋体" panose="02010600030101010101" pitchFamily="2" charset="-122"/>
                          <a:cs typeface="宋体" panose="02010600030101010101" pitchFamily="2" charset="-122"/>
                        </a:rPr>
                        <a:t>摄像头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lstStyle/>
                    <a:p>
                      <a:pPr algn="ctr">
                        <a:lnSpc>
                          <a:spcPct val="80000"/>
                        </a:lnSpc>
                      </a:pPr>
                      <a:r>
                        <a:rPr lang="en-US" sz="1600" kern="100" dirty="0">
                          <a:effectLst/>
                          <a:latin typeface="宋体" panose="02010600030101010101" pitchFamily="2" charset="-122"/>
                          <a:ea typeface="宋体" panose="02010600030101010101" pitchFamily="2" charset="-122"/>
                          <a:cs typeface="宋体" panose="02010600030101010101" pitchFamily="2" charset="-122"/>
                        </a:rPr>
                        <a:t>120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sz="1600">
                          <a:latin typeface="宋体" panose="02010600030101010101" pitchFamily="2" charset="-122"/>
                          <a:ea typeface="宋体" panose="02010600030101010101" pitchFamily="2" charset="-122"/>
                          <a:cs typeface="宋体" panose="02010600030101010101" pitchFamily="2" charset="-122"/>
                          <a:sym typeface="+mn-ea"/>
                        </a:rPr>
                        <a:t>100</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-20</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后续论证后，对摄像头的性能要求有所</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降低</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r>
              <a:tr h="521970">
                <a:tc>
                  <a:txBody>
                    <a:bodyPr/>
                    <a:lstStyle/>
                    <a:p>
                      <a:pPr algn="ctr"/>
                      <a:r>
                        <a:rPr sz="1600" kern="100">
                          <a:effectLst/>
                          <a:ea typeface="宋体" panose="02010600030101010101" pitchFamily="2" charset="-122"/>
                          <a:cs typeface="宋体" panose="02010600030101010101" pitchFamily="2" charset="-122"/>
                        </a:rPr>
                        <a:t>服务器和域名租赁费用</a:t>
                      </a:r>
                      <a:endParaRPr sz="1600" kern="100">
                        <a:effectLst/>
                        <a:ea typeface="宋体" panose="02010600030101010101" pitchFamily="2" charset="-122"/>
                        <a:cs typeface="宋体" panose="02010600030101010101" pitchFamily="2" charset="-122"/>
                      </a:endParaRPr>
                    </a:p>
                  </a:txBody>
                  <a:tcPr marL="68580" marR="68580" marT="0" marB="0" anchor="ctr" anchorCtr="0"/>
                </a:tc>
                <a:tc>
                  <a:txBody>
                    <a:bodyPr/>
                    <a:lstStyle/>
                    <a:p>
                      <a:pPr algn="ctr"/>
                      <a:r>
                        <a:rPr lang="en-US" sz="1600" kern="100" dirty="0">
                          <a:effectLst/>
                          <a:latin typeface="宋体" panose="02010600030101010101" pitchFamily="2" charset="-122"/>
                          <a:ea typeface="宋体" panose="02010600030101010101" pitchFamily="2" charset="-122"/>
                          <a:cs typeface="宋体" panose="02010600030101010101" pitchFamily="2" charset="-122"/>
                        </a:rPr>
                        <a:t>150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buNone/>
                      </a:pPr>
                      <a:r>
                        <a:rPr lang="en-US" sz="1600">
                          <a:latin typeface="宋体" panose="02010600030101010101" pitchFamily="2" charset="-122"/>
                          <a:ea typeface="宋体" panose="02010600030101010101" pitchFamily="2" charset="-122"/>
                          <a:cs typeface="宋体" panose="02010600030101010101" pitchFamily="2" charset="-122"/>
                          <a:sym typeface="+mn-ea"/>
                        </a:rPr>
                        <a:t>150</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0</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r>
              <a:tr h="521970">
                <a:tc>
                  <a:txBody>
                    <a:bodyPr/>
                    <a:p>
                      <a:pPr algn="ctr">
                        <a:buNone/>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文印费</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100</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sz="1600">
                          <a:latin typeface="宋体" panose="02010600030101010101" pitchFamily="2" charset="-122"/>
                          <a:ea typeface="宋体" panose="02010600030101010101" pitchFamily="2" charset="-122"/>
                          <a:cs typeface="宋体" panose="02010600030101010101" pitchFamily="2" charset="-122"/>
                          <a:sym typeface="+mn-ea"/>
                        </a:rPr>
                        <a:t>170</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+70</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fontAlgn="auto">
                        <a:lnSpc>
                          <a:spcPct val="150000"/>
                        </a:lnSpc>
                        <a:buNone/>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预估</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偏差</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r>
              <a:tr h="521335">
                <a:tc>
                  <a:txBody>
                    <a:bodyPr/>
                    <a:p>
                      <a:pPr algn="ctr">
                        <a:buNone/>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宣传费用</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330</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-330</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fontAlgn="auto">
                        <a:lnSpc>
                          <a:spcPct val="150000"/>
                        </a:lnSpc>
                        <a:buNone/>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暂未支出</a:t>
                      </a:r>
                      <a:endPar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r>
              <a:tr h="521970">
                <a:tc>
                  <a:txBody>
                    <a:bodyPr/>
                    <a:lstStyle/>
                    <a:p>
                      <a:pPr algn="ctr"/>
                      <a:r>
                        <a:rPr lang="zh-CN" sz="1600" b="1" kern="100" dirty="0">
                          <a:effectLst/>
                          <a:latin typeface="Calibri" panose="020F0502020204030204" pitchFamily="34" charset="0"/>
                          <a:ea typeface="宋体" panose="02010600030101010101" pitchFamily="2" charset="-122"/>
                          <a:cs typeface="宋体" panose="02010600030101010101" pitchFamily="2" charset="-122"/>
                        </a:rPr>
                        <a:t>实际货币总计：</a:t>
                      </a:r>
                      <a:endParaRPr lang="zh-CN" sz="16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nchorCtr="0"/>
                </a:tc>
                <a:tc>
                  <a:txBody>
                    <a:bodyPr/>
                    <a:lstStyle/>
                    <a:p>
                      <a:pPr algn="ctr">
                        <a:lnSpc>
                          <a:spcPct val="80000"/>
                        </a:lnSpc>
                      </a:pPr>
                      <a:r>
                        <a:rPr lang="en-US" sz="1600" b="1" kern="100" dirty="0">
                          <a:effectLst/>
                          <a:latin typeface="宋体" panose="02010600030101010101" pitchFamily="2" charset="-122"/>
                          <a:ea typeface="宋体" panose="02010600030101010101" pitchFamily="2" charset="-122"/>
                          <a:cs typeface="宋体" panose="02010600030101010101" pitchFamily="2" charset="-122"/>
                        </a:rPr>
                        <a:t>1000</a:t>
                      </a:r>
                      <a:endParaRPr lang="en-US"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b="1" kern="100" dirty="0">
                          <a:effectLst/>
                          <a:latin typeface="Calibri" panose="020F0502020204030204" pitchFamily="34" charset="0"/>
                          <a:ea typeface="宋体" panose="02010600030101010101" pitchFamily="2" charset="-122"/>
                          <a:cs typeface="Times New Roman" panose="02020603050405020304" pitchFamily="18" charset="0"/>
                        </a:rPr>
                        <a:t>820</a:t>
                      </a:r>
                      <a:endParaRPr lang="zh-CN" altLang="en-US"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b="1" kern="100" dirty="0">
                          <a:effectLst/>
                          <a:latin typeface="Calibri" panose="020F0502020204030204" pitchFamily="34" charset="0"/>
                          <a:ea typeface="宋体" panose="02010600030101010101" pitchFamily="2" charset="-122"/>
                          <a:cs typeface="Times New Roman" panose="02020603050405020304" pitchFamily="18" charset="0"/>
                        </a:rPr>
                        <a:t>-180</a:t>
                      </a:r>
                      <a:endParaRPr lang="en-US" alt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b="1"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r>
              <a:tr h="521970">
                <a:tc>
                  <a:txBody>
                    <a:bodyPr/>
                    <a:lstStyle/>
                    <a:p>
                      <a:pPr algn="ctr"/>
                      <a:r>
                        <a:rPr lang="zh-CN" sz="1600" kern="100" dirty="0">
                          <a:effectLst/>
                          <a:latin typeface="Calibri" panose="020F0502020204030204" pitchFamily="34" charset="0"/>
                          <a:ea typeface="宋体" panose="02010600030101010101" pitchFamily="2" charset="-122"/>
                          <a:cs typeface="宋体" panose="02010600030101010101" pitchFamily="2" charset="-122"/>
                        </a:rPr>
                        <a:t>技术指导</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lstStyle/>
                    <a:p>
                      <a:pPr algn="ctr">
                        <a:lnSpc>
                          <a:spcPct val="80000"/>
                        </a:lnSpc>
                      </a:pPr>
                      <a:r>
                        <a:rPr lang="en-US" sz="1600" kern="100" dirty="0">
                          <a:effectLst/>
                          <a:latin typeface="宋体" panose="02010600030101010101" pitchFamily="2" charset="-122"/>
                          <a:ea typeface="宋体" panose="02010600030101010101" pitchFamily="2" charset="-122"/>
                          <a:cs typeface="宋体" panose="02010600030101010101" pitchFamily="2" charset="-122"/>
                        </a:rPr>
                        <a:t>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-500</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rowSpan="3">
                  <a:txBody>
                    <a:bodyPr/>
                    <a:p>
                      <a:pPr algn="ctr" fontAlgn="auto">
                        <a:lnSpc>
                          <a:spcPct val="15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开发人员有较为丰富的经验，且项目开发过程中并未遇到太过困难的问题，所以在项目的设计和开发阶段并没有邀请指导老师帮忙指导</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解决</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问题。</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r>
              <a:tr h="521970">
                <a:tc>
                  <a:txBody>
                    <a:bodyPr/>
                    <a:lstStyle/>
                    <a:p>
                      <a:pPr algn="ctr"/>
                      <a:r>
                        <a:rPr lang="zh-CN" sz="1600" kern="100" dirty="0">
                          <a:effectLst/>
                          <a:latin typeface="Calibri" panose="020F0502020204030204" pitchFamily="34" charset="0"/>
                          <a:ea typeface="宋体" panose="02010600030101010101" pitchFamily="2" charset="-122"/>
                          <a:cs typeface="宋体" panose="02010600030101010101" pitchFamily="2" charset="-122"/>
                        </a:rPr>
                        <a:t>方案论证</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lstStyle/>
                    <a:p>
                      <a:pPr algn="ctr">
                        <a:lnSpc>
                          <a:spcPct val="80000"/>
                        </a:lnSpc>
                      </a:pPr>
                      <a:r>
                        <a:rPr lang="en-US" sz="1600" kern="100" dirty="0">
                          <a:effectLst/>
                          <a:latin typeface="宋体" panose="02010600030101010101" pitchFamily="2" charset="-122"/>
                          <a:ea typeface="宋体" panose="02010600030101010101" pitchFamily="2" charset="-122"/>
                          <a:cs typeface="宋体" panose="02010600030101010101" pitchFamily="2" charset="-122"/>
                        </a:rPr>
                        <a:t>1000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-1000</a:t>
                      </a:r>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vMerge="1">
                  <a:tcPr marL="68580" marR="68580" marT="0" marB="0"/>
                </a:tc>
              </a:tr>
              <a:tr h="521970">
                <a:tc>
                  <a:txBody>
                    <a:bodyPr/>
                    <a:lstStyle/>
                    <a:p>
                      <a:pPr algn="ctr"/>
                      <a:r>
                        <a:rPr lang="zh-CN" sz="1600" b="1" kern="100" dirty="0">
                          <a:effectLst/>
                          <a:latin typeface="Calibri" panose="020F0502020204030204" pitchFamily="34" charset="0"/>
                          <a:ea typeface="宋体" panose="02010600030101010101" pitchFamily="2" charset="-122"/>
                          <a:cs typeface="宋体" panose="02010600030101010101" pitchFamily="2" charset="-122"/>
                        </a:rPr>
                        <a:t>虚拟货币总计：</a:t>
                      </a:r>
                      <a:endParaRPr lang="zh-CN" sz="1600" b="1" kern="100" dirty="0">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nchor="ctr" anchorCtr="0"/>
                </a:tc>
                <a:tc>
                  <a:txBody>
                    <a:bodyPr/>
                    <a:lstStyle/>
                    <a:p>
                      <a:pPr algn="ctr">
                        <a:lnSpc>
                          <a:spcPct val="80000"/>
                        </a:lnSpc>
                      </a:pPr>
                      <a:r>
                        <a:rPr lang="en-US" sz="1600" b="1" kern="100" dirty="0">
                          <a:effectLst/>
                          <a:latin typeface="宋体" panose="02010600030101010101" pitchFamily="2" charset="-122"/>
                          <a:ea typeface="宋体" panose="02010600030101010101" pitchFamily="2" charset="-122"/>
                          <a:cs typeface="宋体" panose="02010600030101010101" pitchFamily="2" charset="-122"/>
                        </a:rPr>
                        <a:t>1500</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b="1"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en-US" sz="1600" b="1" kern="100" dirty="0">
                          <a:effectLst/>
                          <a:latin typeface="Calibri" panose="020F0502020204030204" pitchFamily="34" charset="0"/>
                          <a:ea typeface="宋体" panose="02010600030101010101" pitchFamily="2" charset="-122"/>
                          <a:cs typeface="Times New Roman" panose="02020603050405020304" pitchFamily="18" charset="0"/>
                        </a:rPr>
                        <a:t>元</a:t>
                      </a:r>
                      <a:endParaRPr lang="zh-CN" altLang="en-US"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a:txBody>
                    <a:bodyPr/>
                    <a:p>
                      <a:pPr algn="ctr">
                        <a:lnSpc>
                          <a:spcPct val="80000"/>
                        </a:lnSpc>
                        <a:buNone/>
                      </a:pPr>
                      <a:r>
                        <a:rPr lang="en-US" altLang="zh-CN" sz="1600" b="1" kern="100" dirty="0">
                          <a:effectLst/>
                          <a:latin typeface="Calibri" panose="020F0502020204030204" pitchFamily="34" charset="0"/>
                          <a:ea typeface="宋体" panose="02010600030101010101" pitchFamily="2" charset="-122"/>
                          <a:cs typeface="Times New Roman" panose="02020603050405020304" pitchFamily="18" charset="0"/>
                        </a:rPr>
                        <a:t>-1500</a:t>
                      </a:r>
                      <a:endParaRPr lang="en-US" alt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0"/>
                </a:tc>
                <a:tc vMerge="1">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219030" y="1766529"/>
            <a:ext cx="2645901"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PART 07</a:t>
            </a:r>
            <a:endParaRPr kumimoji="0" lang="zh-CN" altLang="en-US"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7141210" y="2474595"/>
            <a:ext cx="3020060" cy="814070"/>
          </a:xfrm>
          <a:prstGeom prst="rect">
            <a:avLst/>
          </a:prstGeom>
        </p:spPr>
        <p:txBody>
          <a:bodyPr wrap="square" lIns="121960" tIns="60980" rIns="121960" bIns="6098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市场营销</a:t>
            </a:r>
            <a:endPar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cxnSp>
        <p:nvCxnSpPr>
          <p:cNvPr id="3" name="直接连接符 2"/>
          <p:cNvCxnSpPr/>
          <p:nvPr/>
        </p:nvCxnSpPr>
        <p:spPr>
          <a:xfrm>
            <a:off x="6153150" y="3676650"/>
            <a:ext cx="4591050" cy="0"/>
          </a:xfrm>
          <a:prstGeom prst="line">
            <a:avLst/>
          </a:prstGeom>
          <a:ln w="38100">
            <a:solidFill>
              <a:srgbClr val="2C5568"/>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649210" y="3308350"/>
            <a:ext cx="1786255" cy="3683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Marketing</a:t>
            </a:r>
            <a:endPar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 name="平行四边形 8"/>
          <p:cNvSpPr/>
          <p:nvPr/>
        </p:nvSpPr>
        <p:spPr>
          <a:xfrm>
            <a:off x="7850" y="0"/>
            <a:ext cx="4297449" cy="6858000"/>
          </a:xfrm>
          <a:prstGeom prst="parallelogram">
            <a:avLst>
              <a:gd name="adj" fmla="val 7155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21842" b="10018"/>
          <a:stretch>
            <a:fillRect/>
          </a:stretch>
        </p:blipFill>
        <p:spPr>
          <a:xfrm flipH="1">
            <a:off x="990601" y="0"/>
            <a:ext cx="6448381" cy="6858000"/>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sp>
        <p:nvSpPr>
          <p:cNvPr id="8" name="isḻîḑê"/>
          <p:cNvSpPr/>
          <p:nvPr/>
        </p:nvSpPr>
        <p:spPr bwMode="auto">
          <a:xfrm>
            <a:off x="7560849" y="4095797"/>
            <a:ext cx="1721768" cy="484411"/>
          </a:xfrm>
          <a:custGeom>
            <a:avLst/>
            <a:gdLst>
              <a:gd name="T0" fmla="*/ 570 w 570"/>
              <a:gd name="T1" fmla="*/ 162 h 490"/>
              <a:gd name="T2" fmla="*/ 570 w 570"/>
              <a:gd name="T3" fmla="*/ 155 h 490"/>
              <a:gd name="T4" fmla="*/ 568 w 570"/>
              <a:gd name="T5" fmla="*/ 149 h 490"/>
              <a:gd name="T6" fmla="*/ 568 w 570"/>
              <a:gd name="T7" fmla="*/ 148 h 490"/>
              <a:gd name="T8" fmla="*/ 504 w 570"/>
              <a:gd name="T9" fmla="*/ 14 h 490"/>
              <a:gd name="T10" fmla="*/ 502 w 570"/>
              <a:gd name="T11" fmla="*/ 10 h 490"/>
              <a:gd name="T12" fmla="*/ 497 w 570"/>
              <a:gd name="T13" fmla="*/ 5 h 490"/>
              <a:gd name="T14" fmla="*/ 491 w 570"/>
              <a:gd name="T15" fmla="*/ 2 h 490"/>
              <a:gd name="T16" fmla="*/ 482 w 570"/>
              <a:gd name="T17" fmla="*/ 0 h 490"/>
              <a:gd name="T18" fmla="*/ 110 w 570"/>
              <a:gd name="T19" fmla="*/ 0 h 490"/>
              <a:gd name="T20" fmla="*/ 102 w 570"/>
              <a:gd name="T21" fmla="*/ 2 h 490"/>
              <a:gd name="T22" fmla="*/ 96 w 570"/>
              <a:gd name="T23" fmla="*/ 5 h 490"/>
              <a:gd name="T24" fmla="*/ 91 w 570"/>
              <a:gd name="T25" fmla="*/ 9 h 490"/>
              <a:gd name="T26" fmla="*/ 4 w 570"/>
              <a:gd name="T27" fmla="*/ 146 h 490"/>
              <a:gd name="T28" fmla="*/ 2 w 570"/>
              <a:gd name="T29" fmla="*/ 149 h 490"/>
              <a:gd name="T30" fmla="*/ 1 w 570"/>
              <a:gd name="T31" fmla="*/ 154 h 490"/>
              <a:gd name="T32" fmla="*/ 0 w 570"/>
              <a:gd name="T33" fmla="*/ 160 h 490"/>
              <a:gd name="T34" fmla="*/ 1 w 570"/>
              <a:gd name="T35" fmla="*/ 167 h 490"/>
              <a:gd name="T36" fmla="*/ 3 w 570"/>
              <a:gd name="T37" fmla="*/ 171 h 490"/>
              <a:gd name="T38" fmla="*/ 6 w 570"/>
              <a:gd name="T39" fmla="*/ 175 h 490"/>
              <a:gd name="T40" fmla="*/ 282 w 570"/>
              <a:gd name="T41" fmla="*/ 490 h 490"/>
              <a:gd name="T42" fmla="*/ 284 w 570"/>
              <a:gd name="T43" fmla="*/ 490 h 490"/>
              <a:gd name="T44" fmla="*/ 284 w 570"/>
              <a:gd name="T45" fmla="*/ 490 h 490"/>
              <a:gd name="T46" fmla="*/ 284 w 570"/>
              <a:gd name="T47" fmla="*/ 490 h 490"/>
              <a:gd name="T48" fmla="*/ 292 w 570"/>
              <a:gd name="T49" fmla="*/ 488 h 490"/>
              <a:gd name="T50" fmla="*/ 298 w 570"/>
              <a:gd name="T51" fmla="*/ 485 h 490"/>
              <a:gd name="T52" fmla="*/ 564 w 570"/>
              <a:gd name="T53" fmla="*/ 175 h 490"/>
              <a:gd name="T54" fmla="*/ 566 w 570"/>
              <a:gd name="T55" fmla="*/ 173 h 490"/>
              <a:gd name="T56" fmla="*/ 568 w 570"/>
              <a:gd name="T57" fmla="*/ 168 h 490"/>
              <a:gd name="T58" fmla="*/ 223 w 570"/>
              <a:gd name="T59" fmla="*/ 184 h 490"/>
              <a:gd name="T60" fmla="*/ 287 w 570"/>
              <a:gd name="T61" fmla="*/ 390 h 490"/>
              <a:gd name="T62" fmla="*/ 237 w 570"/>
              <a:gd name="T63" fmla="*/ 134 h 490"/>
              <a:gd name="T64" fmla="*/ 351 w 570"/>
              <a:gd name="T65" fmla="*/ 134 h 490"/>
              <a:gd name="T66" fmla="*/ 505 w 570"/>
              <a:gd name="T67" fmla="*/ 134 h 490"/>
              <a:gd name="T68" fmla="*/ 480 w 570"/>
              <a:gd name="T69" fmla="*/ 81 h 490"/>
              <a:gd name="T70" fmla="*/ 440 w 570"/>
              <a:gd name="T71" fmla="*/ 50 h 490"/>
              <a:gd name="T72" fmla="*/ 341 w 570"/>
              <a:gd name="T73" fmla="*/ 50 h 490"/>
              <a:gd name="T74" fmla="*/ 235 w 570"/>
              <a:gd name="T75" fmla="*/ 50 h 490"/>
              <a:gd name="T76" fmla="*/ 154 w 570"/>
              <a:gd name="T77" fmla="*/ 50 h 490"/>
              <a:gd name="T78" fmla="*/ 110 w 570"/>
              <a:gd name="T79" fmla="*/ 73 h 490"/>
              <a:gd name="T80" fmla="*/ 71 w 570"/>
              <a:gd name="T81" fmla="*/ 134 h 490"/>
              <a:gd name="T82" fmla="*/ 170 w 570"/>
              <a:gd name="T83" fmla="*/ 184 h 490"/>
              <a:gd name="T84" fmla="*/ 79 w 570"/>
              <a:gd name="T85" fmla="*/ 184 h 490"/>
              <a:gd name="T86" fmla="*/ 366 w 570"/>
              <a:gd name="T87" fmla="*/ 330 h 490"/>
              <a:gd name="T88" fmla="*/ 490 w 570"/>
              <a:gd name="T89" fmla="*/ 18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0" h="490">
                <a:moveTo>
                  <a:pt x="569" y="164"/>
                </a:moveTo>
                <a:cubicBezTo>
                  <a:pt x="569" y="163"/>
                  <a:pt x="570" y="162"/>
                  <a:pt x="570" y="162"/>
                </a:cubicBezTo>
                <a:cubicBezTo>
                  <a:pt x="570" y="160"/>
                  <a:pt x="570" y="159"/>
                  <a:pt x="570" y="157"/>
                </a:cubicBezTo>
                <a:cubicBezTo>
                  <a:pt x="570" y="157"/>
                  <a:pt x="570" y="156"/>
                  <a:pt x="570" y="155"/>
                </a:cubicBezTo>
                <a:cubicBezTo>
                  <a:pt x="569" y="153"/>
                  <a:pt x="569" y="151"/>
                  <a:pt x="568" y="150"/>
                </a:cubicBezTo>
                <a:cubicBezTo>
                  <a:pt x="568" y="149"/>
                  <a:pt x="568" y="149"/>
                  <a:pt x="568" y="149"/>
                </a:cubicBezTo>
                <a:cubicBezTo>
                  <a:pt x="568" y="149"/>
                  <a:pt x="568" y="148"/>
                  <a:pt x="568" y="148"/>
                </a:cubicBezTo>
                <a:cubicBezTo>
                  <a:pt x="568" y="148"/>
                  <a:pt x="568" y="148"/>
                  <a:pt x="568" y="148"/>
                </a:cubicBezTo>
                <a:lnTo>
                  <a:pt x="505" y="15"/>
                </a:lnTo>
                <a:cubicBezTo>
                  <a:pt x="504" y="14"/>
                  <a:pt x="504" y="14"/>
                  <a:pt x="504" y="14"/>
                </a:cubicBezTo>
                <a:cubicBezTo>
                  <a:pt x="504" y="13"/>
                  <a:pt x="504" y="13"/>
                  <a:pt x="504" y="12"/>
                </a:cubicBezTo>
                <a:cubicBezTo>
                  <a:pt x="503" y="12"/>
                  <a:pt x="502" y="11"/>
                  <a:pt x="502" y="10"/>
                </a:cubicBezTo>
                <a:cubicBezTo>
                  <a:pt x="501" y="9"/>
                  <a:pt x="501" y="9"/>
                  <a:pt x="500" y="8"/>
                </a:cubicBezTo>
                <a:cubicBezTo>
                  <a:pt x="499" y="7"/>
                  <a:pt x="498" y="6"/>
                  <a:pt x="497" y="5"/>
                </a:cubicBezTo>
                <a:cubicBezTo>
                  <a:pt x="496" y="5"/>
                  <a:pt x="496" y="4"/>
                  <a:pt x="495" y="4"/>
                </a:cubicBezTo>
                <a:cubicBezTo>
                  <a:pt x="494" y="3"/>
                  <a:pt x="492" y="3"/>
                  <a:pt x="491" y="2"/>
                </a:cubicBezTo>
                <a:cubicBezTo>
                  <a:pt x="490" y="2"/>
                  <a:pt x="489" y="1"/>
                  <a:pt x="489" y="1"/>
                </a:cubicBezTo>
                <a:cubicBezTo>
                  <a:pt x="487" y="1"/>
                  <a:pt x="484" y="0"/>
                  <a:pt x="482" y="0"/>
                </a:cubicBezTo>
                <a:lnTo>
                  <a:pt x="284" y="0"/>
                </a:lnTo>
                <a:lnTo>
                  <a:pt x="110" y="0"/>
                </a:lnTo>
                <a:cubicBezTo>
                  <a:pt x="108" y="0"/>
                  <a:pt x="106" y="0"/>
                  <a:pt x="104" y="1"/>
                </a:cubicBezTo>
                <a:cubicBezTo>
                  <a:pt x="103" y="1"/>
                  <a:pt x="103" y="2"/>
                  <a:pt x="102" y="2"/>
                </a:cubicBezTo>
                <a:cubicBezTo>
                  <a:pt x="101" y="2"/>
                  <a:pt x="99" y="3"/>
                  <a:pt x="98" y="3"/>
                </a:cubicBezTo>
                <a:cubicBezTo>
                  <a:pt x="97" y="4"/>
                  <a:pt x="97" y="4"/>
                  <a:pt x="96" y="5"/>
                </a:cubicBezTo>
                <a:cubicBezTo>
                  <a:pt x="95" y="6"/>
                  <a:pt x="94" y="6"/>
                  <a:pt x="93" y="7"/>
                </a:cubicBezTo>
                <a:cubicBezTo>
                  <a:pt x="92" y="8"/>
                  <a:pt x="92" y="9"/>
                  <a:pt x="91" y="9"/>
                </a:cubicBezTo>
                <a:cubicBezTo>
                  <a:pt x="91" y="10"/>
                  <a:pt x="90" y="11"/>
                  <a:pt x="89" y="12"/>
                </a:cubicBezTo>
                <a:lnTo>
                  <a:pt x="4" y="146"/>
                </a:lnTo>
                <a:cubicBezTo>
                  <a:pt x="3" y="146"/>
                  <a:pt x="3" y="147"/>
                  <a:pt x="3" y="147"/>
                </a:cubicBezTo>
                <a:cubicBezTo>
                  <a:pt x="3" y="148"/>
                  <a:pt x="2" y="148"/>
                  <a:pt x="2" y="149"/>
                </a:cubicBezTo>
                <a:cubicBezTo>
                  <a:pt x="2" y="149"/>
                  <a:pt x="2" y="150"/>
                  <a:pt x="2" y="150"/>
                </a:cubicBezTo>
                <a:cubicBezTo>
                  <a:pt x="1" y="151"/>
                  <a:pt x="1" y="152"/>
                  <a:pt x="1" y="154"/>
                </a:cubicBezTo>
                <a:cubicBezTo>
                  <a:pt x="0" y="155"/>
                  <a:pt x="0" y="156"/>
                  <a:pt x="0" y="157"/>
                </a:cubicBezTo>
                <a:cubicBezTo>
                  <a:pt x="0" y="158"/>
                  <a:pt x="0" y="159"/>
                  <a:pt x="0" y="160"/>
                </a:cubicBezTo>
                <a:cubicBezTo>
                  <a:pt x="0" y="162"/>
                  <a:pt x="0" y="163"/>
                  <a:pt x="0" y="164"/>
                </a:cubicBezTo>
                <a:cubicBezTo>
                  <a:pt x="1" y="165"/>
                  <a:pt x="1" y="166"/>
                  <a:pt x="1" y="167"/>
                </a:cubicBezTo>
                <a:cubicBezTo>
                  <a:pt x="2" y="168"/>
                  <a:pt x="2" y="169"/>
                  <a:pt x="2" y="170"/>
                </a:cubicBezTo>
                <a:cubicBezTo>
                  <a:pt x="3" y="170"/>
                  <a:pt x="3" y="171"/>
                  <a:pt x="3" y="171"/>
                </a:cubicBezTo>
                <a:cubicBezTo>
                  <a:pt x="3" y="172"/>
                  <a:pt x="4" y="173"/>
                  <a:pt x="5" y="173"/>
                </a:cubicBezTo>
                <a:cubicBezTo>
                  <a:pt x="5" y="174"/>
                  <a:pt x="5" y="175"/>
                  <a:pt x="6" y="175"/>
                </a:cubicBezTo>
                <a:lnTo>
                  <a:pt x="264" y="481"/>
                </a:lnTo>
                <a:cubicBezTo>
                  <a:pt x="269" y="486"/>
                  <a:pt x="276" y="490"/>
                  <a:pt x="282" y="490"/>
                </a:cubicBezTo>
                <a:cubicBezTo>
                  <a:pt x="282" y="490"/>
                  <a:pt x="282" y="490"/>
                  <a:pt x="283" y="490"/>
                </a:cubicBezTo>
                <a:lnTo>
                  <a:pt x="284" y="490"/>
                </a:lnTo>
                <a:lnTo>
                  <a:pt x="284" y="490"/>
                </a:lnTo>
                <a:lnTo>
                  <a:pt x="284" y="490"/>
                </a:lnTo>
                <a:lnTo>
                  <a:pt x="284" y="490"/>
                </a:lnTo>
                <a:lnTo>
                  <a:pt x="284" y="490"/>
                </a:lnTo>
                <a:cubicBezTo>
                  <a:pt x="286" y="490"/>
                  <a:pt x="288" y="489"/>
                  <a:pt x="290" y="489"/>
                </a:cubicBezTo>
                <a:cubicBezTo>
                  <a:pt x="291" y="489"/>
                  <a:pt x="291" y="488"/>
                  <a:pt x="292" y="488"/>
                </a:cubicBezTo>
                <a:cubicBezTo>
                  <a:pt x="294" y="488"/>
                  <a:pt x="295" y="487"/>
                  <a:pt x="297" y="486"/>
                </a:cubicBezTo>
                <a:cubicBezTo>
                  <a:pt x="297" y="486"/>
                  <a:pt x="298" y="485"/>
                  <a:pt x="298" y="485"/>
                </a:cubicBezTo>
                <a:cubicBezTo>
                  <a:pt x="300" y="484"/>
                  <a:pt x="301" y="483"/>
                  <a:pt x="303" y="481"/>
                </a:cubicBezTo>
                <a:lnTo>
                  <a:pt x="564" y="175"/>
                </a:lnTo>
                <a:cubicBezTo>
                  <a:pt x="564" y="175"/>
                  <a:pt x="565" y="175"/>
                  <a:pt x="565" y="174"/>
                </a:cubicBezTo>
                <a:cubicBezTo>
                  <a:pt x="565" y="174"/>
                  <a:pt x="566" y="173"/>
                  <a:pt x="566" y="173"/>
                </a:cubicBezTo>
                <a:cubicBezTo>
                  <a:pt x="567" y="172"/>
                  <a:pt x="567" y="171"/>
                  <a:pt x="567" y="171"/>
                </a:cubicBezTo>
                <a:cubicBezTo>
                  <a:pt x="567" y="170"/>
                  <a:pt x="568" y="169"/>
                  <a:pt x="568" y="168"/>
                </a:cubicBezTo>
                <a:cubicBezTo>
                  <a:pt x="569" y="167"/>
                  <a:pt x="569" y="166"/>
                  <a:pt x="569" y="164"/>
                </a:cubicBezTo>
                <a:close/>
                <a:moveTo>
                  <a:pt x="223" y="184"/>
                </a:moveTo>
                <a:lnTo>
                  <a:pt x="371" y="184"/>
                </a:lnTo>
                <a:lnTo>
                  <a:pt x="287" y="390"/>
                </a:lnTo>
                <a:lnTo>
                  <a:pt x="223" y="184"/>
                </a:lnTo>
                <a:close/>
                <a:moveTo>
                  <a:pt x="237" y="134"/>
                </a:moveTo>
                <a:lnTo>
                  <a:pt x="286" y="65"/>
                </a:lnTo>
                <a:lnTo>
                  <a:pt x="351" y="134"/>
                </a:lnTo>
                <a:lnTo>
                  <a:pt x="237" y="134"/>
                </a:lnTo>
                <a:close/>
                <a:moveTo>
                  <a:pt x="505" y="134"/>
                </a:moveTo>
                <a:lnTo>
                  <a:pt x="451" y="134"/>
                </a:lnTo>
                <a:lnTo>
                  <a:pt x="480" y="81"/>
                </a:lnTo>
                <a:lnTo>
                  <a:pt x="505" y="134"/>
                </a:lnTo>
                <a:close/>
                <a:moveTo>
                  <a:pt x="440" y="50"/>
                </a:moveTo>
                <a:lnTo>
                  <a:pt x="403" y="117"/>
                </a:lnTo>
                <a:lnTo>
                  <a:pt x="341" y="50"/>
                </a:lnTo>
                <a:lnTo>
                  <a:pt x="440" y="50"/>
                </a:lnTo>
                <a:close/>
                <a:moveTo>
                  <a:pt x="235" y="50"/>
                </a:moveTo>
                <a:lnTo>
                  <a:pt x="191" y="113"/>
                </a:lnTo>
                <a:lnTo>
                  <a:pt x="154" y="50"/>
                </a:lnTo>
                <a:lnTo>
                  <a:pt x="235" y="50"/>
                </a:lnTo>
                <a:close/>
                <a:moveTo>
                  <a:pt x="110" y="73"/>
                </a:moveTo>
                <a:lnTo>
                  <a:pt x="145" y="134"/>
                </a:lnTo>
                <a:lnTo>
                  <a:pt x="71" y="134"/>
                </a:lnTo>
                <a:lnTo>
                  <a:pt x="110" y="73"/>
                </a:lnTo>
                <a:close/>
                <a:moveTo>
                  <a:pt x="170" y="184"/>
                </a:moveTo>
                <a:lnTo>
                  <a:pt x="223" y="354"/>
                </a:lnTo>
                <a:lnTo>
                  <a:pt x="79" y="184"/>
                </a:lnTo>
                <a:lnTo>
                  <a:pt x="170" y="184"/>
                </a:lnTo>
                <a:close/>
                <a:moveTo>
                  <a:pt x="366" y="330"/>
                </a:moveTo>
                <a:lnTo>
                  <a:pt x="425" y="184"/>
                </a:lnTo>
                <a:lnTo>
                  <a:pt x="490" y="184"/>
                </a:lnTo>
                <a:lnTo>
                  <a:pt x="366" y="330"/>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outVertical)">
                                      <p:cBhvr>
                                        <p:cTn id="20" dur="500"/>
                                        <p:tgtEl>
                                          <p:spTgt spid="29"/>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outVertical)">
                                      <p:cBhvr>
                                        <p:cTn id="24" dur="500"/>
                                        <p:tgtEl>
                                          <p:spTgt spid="2"/>
                                        </p:tgtEl>
                                      </p:cBhvr>
                                    </p:animEffect>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2" grpId="0"/>
      <p:bldP spid="9"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p:cNvSpPr/>
          <p:nvPr/>
        </p:nvSpPr>
        <p:spPr>
          <a:xfrm>
            <a:off x="7850" y="0"/>
            <a:ext cx="4297449" cy="6858000"/>
          </a:xfrm>
          <a:prstGeom prst="parallelogram">
            <a:avLst>
              <a:gd name="adj" fmla="val 7155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文本框 35"/>
          <p:cNvSpPr txBox="1"/>
          <p:nvPr/>
        </p:nvSpPr>
        <p:spPr>
          <a:xfrm>
            <a:off x="7258581" y="1819969"/>
            <a:ext cx="264590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PART 01</a:t>
            </a:r>
            <a:endParaRPr kumimoji="0" lang="zh-CN" altLang="en-US"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pic>
        <p:nvPicPr>
          <p:cNvPr id="31" name="图片 30"/>
          <p:cNvPicPr>
            <a:picLocks noChangeAspect="1"/>
          </p:cNvPicPr>
          <p:nvPr/>
        </p:nvPicPr>
        <p:blipFill rotWithShape="1">
          <a:blip r:embed="rId1">
            <a:extLst>
              <a:ext uri="{28A0092B-C50C-407E-A947-70E740481C1C}">
                <a14:useLocalDpi xmlns:a14="http://schemas.microsoft.com/office/drawing/2010/main" val="0"/>
              </a:ext>
            </a:extLst>
          </a:blip>
          <a:srcRect l="21842" b="10018"/>
          <a:stretch>
            <a:fillRect/>
          </a:stretch>
        </p:blipFill>
        <p:spPr>
          <a:xfrm flipH="1">
            <a:off x="990601" y="0"/>
            <a:ext cx="6448381" cy="6858000"/>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sp>
        <p:nvSpPr>
          <p:cNvPr id="29" name="矩形 28"/>
          <p:cNvSpPr/>
          <p:nvPr/>
        </p:nvSpPr>
        <p:spPr>
          <a:xfrm>
            <a:off x="6976320" y="2552788"/>
            <a:ext cx="2797316" cy="814070"/>
          </a:xfrm>
          <a:prstGeom prst="rect">
            <a:avLst/>
          </a:prstGeom>
        </p:spPr>
        <p:txBody>
          <a:bodyPr wrap="square" lIns="121960" tIns="60980" rIns="121960" bIns="6098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公司简</a:t>
            </a:r>
            <a:r>
              <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介</a:t>
            </a:r>
            <a:endParaRPr kumimoji="0" lang="zh-CN" altLang="zh-CN"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cxnSp>
        <p:nvCxnSpPr>
          <p:cNvPr id="3" name="直接连接符 2"/>
          <p:cNvCxnSpPr/>
          <p:nvPr/>
        </p:nvCxnSpPr>
        <p:spPr>
          <a:xfrm>
            <a:off x="6079490" y="3695065"/>
            <a:ext cx="4591050" cy="0"/>
          </a:xfrm>
          <a:prstGeom prst="line">
            <a:avLst/>
          </a:prstGeom>
          <a:ln w="38100">
            <a:solidFill>
              <a:srgbClr val="2C556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522720" y="3326765"/>
            <a:ext cx="3855720" cy="3683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company introduction</a:t>
            </a:r>
            <a:endPar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Vertical)">
                                      <p:cBhvr>
                                        <p:cTn id="20" dur="500"/>
                                        <p:tgtEl>
                                          <p:spTgt spid="29"/>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par>
                          <p:cTn id="25" fill="hold">
                            <p:stCondLst>
                              <p:cond delay="2000"/>
                            </p:stCondLst>
                            <p:childTnLst>
                              <p:par>
                                <p:cTn id="26" presetID="16" presetClass="entr" presetSubtype="21"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inVertic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6" grpId="0"/>
      <p:bldP spid="29"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市场营销</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5" name="文本框 4"/>
          <p:cNvSpPr txBox="1"/>
          <p:nvPr/>
        </p:nvSpPr>
        <p:spPr>
          <a:xfrm>
            <a:off x="834795" y="1194318"/>
            <a:ext cx="2458911" cy="460375"/>
          </a:xfrm>
          <a:prstGeom prst="rect">
            <a:avLst/>
          </a:prstGeom>
          <a:noFill/>
        </p:spPr>
        <p:txBody>
          <a:bodyPr wrap="square" rtlCol="0">
            <a:spAutoFit/>
          </a:bodyPr>
          <a:lstStyle/>
          <a:p>
            <a:r>
              <a:rPr lang="zh-CN" altLang="en-US" sz="2400" b="1" dirty="0">
                <a:sym typeface="+mn-ea"/>
              </a:rPr>
              <a:t>营销方式</a:t>
            </a:r>
            <a:endParaRPr lang="zh-CN" altLang="en-US" sz="2400" b="1" dirty="0"/>
          </a:p>
        </p:txBody>
      </p:sp>
      <p:sp>
        <p:nvSpPr>
          <p:cNvPr id="6" name="文本框 5"/>
          <p:cNvSpPr txBox="1"/>
          <p:nvPr/>
        </p:nvSpPr>
        <p:spPr>
          <a:xfrm>
            <a:off x="835025" y="1950720"/>
            <a:ext cx="10290175" cy="3322955"/>
          </a:xfrm>
          <a:prstGeom prst="rect">
            <a:avLst/>
          </a:prstGeom>
          <a:noFill/>
        </p:spPr>
        <p:txBody>
          <a:bodyPr wrap="square" rtlCol="0">
            <a:spAutoFit/>
          </a:bodyPr>
          <a:lstStyle/>
          <a:p>
            <a:pPr indent="304800" algn="just" fontAlgn="auto">
              <a:lnSpc>
                <a:spcPct val="150000"/>
              </a:lnSpc>
            </a:pPr>
            <a:r>
              <a:rPr lang="en-US" sz="2000" kern="100" dirty="0">
                <a:latin typeface="宋体" panose="02010600030101010101" pitchFamily="2" charset="-122"/>
                <a:ea typeface="宋体" panose="02010600030101010101" pitchFamily="2" charset="-122"/>
                <a:cs typeface="宋体" panose="02010600030101010101" pitchFamily="2" charset="-122"/>
              </a:rPr>
              <a:t>  </a:t>
            </a:r>
            <a:r>
              <a:rPr sz="2000" kern="100" dirty="0">
                <a:latin typeface="宋体" panose="02010600030101010101" pitchFamily="2" charset="-122"/>
                <a:ea typeface="宋体" panose="02010600030101010101" pitchFamily="2" charset="-122"/>
                <a:cs typeface="宋体" panose="02010600030101010101" pitchFamily="2" charset="-122"/>
              </a:rPr>
              <a:t>本产品营销方式采取线上和线下相结合的方法进行营销。</a:t>
            </a:r>
            <a:endParaRPr sz="2000" kern="100" dirty="0">
              <a:latin typeface="宋体" panose="02010600030101010101" pitchFamily="2" charset="-122"/>
              <a:ea typeface="宋体" panose="02010600030101010101" pitchFamily="2" charset="-122"/>
              <a:cs typeface="宋体" panose="02010600030101010101" pitchFamily="2" charset="-122"/>
            </a:endParaRPr>
          </a:p>
          <a:p>
            <a:pPr indent="304800" algn="just" fontAlgn="auto">
              <a:lnSpc>
                <a:spcPct val="150000"/>
              </a:lnSpc>
            </a:pPr>
            <a:r>
              <a:rPr sz="2000" kern="100" dirty="0">
                <a:latin typeface="宋体" panose="02010600030101010101" pitchFamily="2" charset="-122"/>
                <a:ea typeface="宋体" panose="02010600030101010101" pitchFamily="2" charset="-122"/>
                <a:cs typeface="宋体" panose="02010600030101010101" pitchFamily="2" charset="-122"/>
              </a:rPr>
              <a:t>  线上营销主要通过是产品公众号进行发推文宣传，并且通过邀请校内知名公众号和媒体进行转载的方式进行辅助宣传，组织多频率的宣传，以达到较好的推广效果。</a:t>
            </a:r>
            <a:endParaRPr sz="2000" kern="100" dirty="0">
              <a:latin typeface="宋体" panose="02010600030101010101" pitchFamily="2" charset="-122"/>
              <a:ea typeface="宋体" panose="02010600030101010101" pitchFamily="2" charset="-122"/>
              <a:cs typeface="宋体" panose="02010600030101010101" pitchFamily="2" charset="-122"/>
            </a:endParaRPr>
          </a:p>
          <a:p>
            <a:pPr indent="304800" algn="just" fontAlgn="auto">
              <a:lnSpc>
                <a:spcPct val="150000"/>
              </a:lnSpc>
            </a:pPr>
            <a:r>
              <a:rPr sz="2000" kern="100" dirty="0">
                <a:latin typeface="宋体" panose="02010600030101010101" pitchFamily="2" charset="-122"/>
                <a:ea typeface="宋体" panose="02010600030101010101" pitchFamily="2" charset="-122"/>
                <a:cs typeface="宋体" panose="02010600030101010101" pitchFamily="2" charset="-122"/>
              </a:rPr>
              <a:t>  线下宣传可以采取定时在校园内组织推广活动，并且可以和校园内的商家合作的方式进行宣传。在校园内组织大型活动时，可以通过赞助活动或是组织人员进行集中宣传，来吸引新的用户群体。</a:t>
            </a:r>
            <a:endParaRPr sz="2000" kern="100" dirty="0">
              <a:latin typeface="宋体" panose="02010600030101010101" pitchFamily="2" charset="-122"/>
              <a:ea typeface="宋体" panose="02010600030101010101" pitchFamily="2" charset="-122"/>
              <a:cs typeface="宋体" panose="02010600030101010101" pitchFamily="2" charset="-122"/>
            </a:endParaRPr>
          </a:p>
          <a:p>
            <a:pPr indent="304800" algn="just" fontAlgn="auto">
              <a:lnSpc>
                <a:spcPct val="150000"/>
              </a:lnSpc>
            </a:pPr>
            <a:r>
              <a:rPr sz="2000" kern="100" dirty="0">
                <a:latin typeface="宋体" panose="02010600030101010101" pitchFamily="2" charset="-122"/>
                <a:ea typeface="宋体" panose="02010600030101010101" pitchFamily="2" charset="-122"/>
                <a:cs typeface="宋体" panose="02010600030101010101" pitchFamily="2" charset="-122"/>
              </a:rPr>
              <a:t>  产品发布的初期将收费模式定为免费试用，以吸引用户的使用，不用担心试用成本。</a:t>
            </a:r>
            <a:endParaRPr sz="2000" kern="100" dirty="0">
              <a:latin typeface="宋体" panose="02010600030101010101" pitchFamily="2" charset="-122"/>
              <a:ea typeface="宋体" panose="02010600030101010101" pitchFamily="2" charset="-122"/>
              <a:cs typeface="宋体" panose="02010600030101010101" pitchFamily="2" charset="-122"/>
            </a:endParaRPr>
          </a:p>
        </p:txBody>
      </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市场营销</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5" name="文本框 4"/>
          <p:cNvSpPr txBox="1"/>
          <p:nvPr/>
        </p:nvSpPr>
        <p:spPr>
          <a:xfrm>
            <a:off x="834795" y="1194318"/>
            <a:ext cx="2458911" cy="460375"/>
          </a:xfrm>
          <a:prstGeom prst="rect">
            <a:avLst/>
          </a:prstGeom>
          <a:noFill/>
        </p:spPr>
        <p:txBody>
          <a:bodyPr wrap="square" rtlCol="0">
            <a:spAutoFit/>
          </a:bodyPr>
          <a:lstStyle/>
          <a:p>
            <a:r>
              <a:rPr lang="zh-CN" altLang="en-US" sz="2400" b="1" dirty="0">
                <a:sym typeface="+mn-ea"/>
              </a:rPr>
              <a:t>营销策略</a:t>
            </a:r>
            <a:endParaRPr lang="zh-CN" altLang="en-US" sz="2400" b="1" dirty="0">
              <a:sym typeface="+mn-ea"/>
            </a:endParaRPr>
          </a:p>
        </p:txBody>
      </p:sp>
      <p:sp>
        <p:nvSpPr>
          <p:cNvPr id="100" name="文本框 99"/>
          <p:cNvSpPr txBox="1"/>
          <p:nvPr/>
        </p:nvSpPr>
        <p:spPr>
          <a:xfrm>
            <a:off x="1097280" y="1812925"/>
            <a:ext cx="9997440" cy="3784600"/>
          </a:xfrm>
          <a:prstGeom prst="rect">
            <a:avLst/>
          </a:prstGeom>
          <a:noFill/>
          <a:ln w="9525">
            <a:noFill/>
          </a:ln>
        </p:spPr>
        <p:txBody>
          <a:bodyPr wrap="square">
            <a:spAutoFit/>
          </a:bodyPr>
          <a:p>
            <a:pPr indent="304800" algn="just">
              <a:lnSpc>
                <a:spcPct val="150000"/>
              </a:lnSpc>
              <a:buClrTx/>
              <a:buSzTx/>
              <a:buNone/>
            </a:pPr>
            <a:r>
              <a:rPr sz="2000" b="0" kern="100" dirty="0">
                <a:latin typeface="宋体" panose="02010600030101010101" pitchFamily="2" charset="-122"/>
                <a:ea typeface="宋体" panose="02010600030101010101" pitchFamily="2" charset="-122"/>
                <a:cs typeface="宋体" panose="02010600030101010101" pitchFamily="2" charset="-122"/>
              </a:rPr>
              <a:t>我们的营销策略主要为</a:t>
            </a:r>
            <a:r>
              <a:rPr lang="zh-CN" sz="2000" b="0" kern="100" dirty="0">
                <a:latin typeface="宋体" panose="02010600030101010101" pitchFamily="2" charset="-122"/>
                <a:ea typeface="宋体" panose="02010600030101010101" pitchFamily="2" charset="-122"/>
                <a:cs typeface="宋体" panose="02010600030101010101" pitchFamily="2" charset="-122"/>
              </a:rPr>
              <a:t>：</a:t>
            </a:r>
            <a:r>
              <a:rPr sz="2000" b="0" kern="100" dirty="0">
                <a:latin typeface="宋体" panose="02010600030101010101" pitchFamily="2" charset="-122"/>
                <a:ea typeface="宋体" panose="02010600030101010101" pitchFamily="2" charset="-122"/>
                <a:cs typeface="宋体" panose="02010600030101010101" pitchFamily="2" charset="-122"/>
              </a:rPr>
              <a:t>通过多种宣传途径，在前后期采用不同的营销方式进行营销，并且在产品发布初期，可以采用试用固定期限的方式，来邀请用户体验本产品。    </a:t>
            </a:r>
            <a:r>
              <a:rPr sz="2000" b="0" kern="1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a typeface="宋体" panose="02010600030101010101" pitchFamily="2" charset="-122"/>
                <a:cs typeface="宋体" panose="02010600030101010101" pitchFamily="2" charset="-122"/>
              </a:rPr>
              <a:t>产品发布的初期</a:t>
            </a:r>
            <a:r>
              <a:rPr lang="zh-CN" sz="2000" b="0" kern="1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a typeface="宋体" panose="02010600030101010101" pitchFamily="2" charset="-122"/>
                <a:cs typeface="宋体" panose="02010600030101010101" pitchFamily="2" charset="-122"/>
              </a:rPr>
              <a:t>：</a:t>
            </a:r>
            <a:r>
              <a:rPr sz="2000" b="0" kern="100" dirty="0">
                <a:latin typeface="宋体" panose="02010600030101010101" pitchFamily="2" charset="-122"/>
                <a:ea typeface="宋体" panose="02010600030101010101" pitchFamily="2" charset="-122"/>
                <a:cs typeface="宋体" panose="02010600030101010101" pitchFamily="2" charset="-122"/>
              </a:rPr>
              <a:t>主要存在用户数量较少，知名度较低的问题，所以通过线上线下多种宣传方式相结合的方法来进行集中营销，并且由于采用免费试用的策略，营销成本相对较大。    </a:t>
            </a:r>
            <a:r>
              <a:rPr sz="2000" b="0" kern="1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a typeface="宋体" panose="02010600030101010101" pitchFamily="2" charset="-122"/>
                <a:cs typeface="宋体" panose="02010600030101010101" pitchFamily="2" charset="-122"/>
              </a:rPr>
              <a:t>产品发布一定时间后</a:t>
            </a:r>
            <a:r>
              <a:rPr lang="zh-CN" sz="2000" b="0" kern="1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a typeface="宋体" panose="02010600030101010101" pitchFamily="2" charset="-122"/>
                <a:cs typeface="宋体" panose="02010600030101010101" pitchFamily="2" charset="-122"/>
              </a:rPr>
              <a:t>：</a:t>
            </a:r>
            <a:r>
              <a:rPr sz="2000" b="0" kern="100" dirty="0">
                <a:latin typeface="宋体" panose="02010600030101010101" pitchFamily="2" charset="-122"/>
                <a:ea typeface="宋体" panose="02010600030101010101" pitchFamily="2" charset="-122"/>
                <a:cs typeface="宋体" panose="02010600030101010101" pitchFamily="2" charset="-122"/>
              </a:rPr>
              <a:t>具有了一定的用户数量之后，就可以采取以线上宣传方式为主的营销方式。运营团队在产品的公众号上定时发布推文，及时反馈和更新，通过用户之间的相互宣传和传播，即可达到相对较好的宣传效果，实现营销目的，营销成本较低。</a:t>
            </a:r>
            <a:endParaRPr sz="2000" kern="100" dirty="0">
              <a:latin typeface="宋体" panose="02010600030101010101" pitchFamily="2" charset="-122"/>
              <a:ea typeface="宋体" panose="02010600030101010101" pitchFamily="2" charset="-122"/>
              <a:cs typeface="宋体" panose="02010600030101010101" pitchFamily="2" charset="-122"/>
            </a:endParaRPr>
          </a:p>
        </p:txBody>
      </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市场营销</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5" name="文本框 4"/>
          <p:cNvSpPr txBox="1"/>
          <p:nvPr/>
        </p:nvSpPr>
        <p:spPr>
          <a:xfrm>
            <a:off x="925600" y="977148"/>
            <a:ext cx="2458911" cy="460375"/>
          </a:xfrm>
          <a:prstGeom prst="rect">
            <a:avLst/>
          </a:prstGeom>
          <a:noFill/>
        </p:spPr>
        <p:txBody>
          <a:bodyPr wrap="square" rtlCol="0">
            <a:spAutoFit/>
          </a:bodyPr>
          <a:lstStyle/>
          <a:p>
            <a:r>
              <a:rPr lang="zh-CN" altLang="en-US" sz="2400" b="1" dirty="0"/>
              <a:t>效果预测</a:t>
            </a:r>
            <a:endParaRPr lang="zh-CN" altLang="en-US" sz="2400" b="1" dirty="0"/>
          </a:p>
        </p:txBody>
      </p:sp>
      <p:sp>
        <p:nvSpPr>
          <p:cNvPr id="13" name="文本框 12"/>
          <p:cNvSpPr txBox="1"/>
          <p:nvPr/>
        </p:nvSpPr>
        <p:spPr>
          <a:xfrm>
            <a:off x="925830" y="1600200"/>
            <a:ext cx="10483850" cy="3784600"/>
          </a:xfrm>
          <a:prstGeom prst="rect">
            <a:avLst/>
          </a:prstGeom>
          <a:noFill/>
          <a:ln w="9525">
            <a:noFill/>
          </a:ln>
        </p:spPr>
        <p:txBody>
          <a:bodyPr wrap="square">
            <a:spAutoFit/>
          </a:bodyPr>
          <a:p>
            <a:pPr indent="0" fontAlgn="auto">
              <a:lnSpc>
                <a:spcPct val="150000"/>
              </a:lnSpc>
            </a:pPr>
            <a:r>
              <a:rPr lang="zh-CN" altLang="zh-CN" sz="2000" b="0" kern="100" dirty="0">
                <a:ea typeface="宋体" panose="02010600030101010101" pitchFamily="2" charset="-122"/>
                <a:cs typeface="宋体" panose="02010600030101010101" pitchFamily="2" charset="-122"/>
              </a:rPr>
              <a:t>	</a:t>
            </a:r>
            <a:r>
              <a:rPr lang="zh-CN" altLang="zh-CN" sz="2000" b="0" kern="100"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宋体" panose="02010600030101010101" pitchFamily="2" charset="-122"/>
                <a:cs typeface="宋体" panose="02010600030101010101" pitchFamily="2" charset="-122"/>
              </a:rPr>
              <a:t>第一阶段</a:t>
            </a:r>
            <a:r>
              <a:rPr lang="zh-CN" altLang="zh-CN" sz="2000" b="0" kern="100" dirty="0">
                <a:ea typeface="宋体" panose="02010600030101010101" pitchFamily="2" charset="-122"/>
                <a:cs typeface="宋体" panose="02010600030101010101" pitchFamily="2" charset="-122"/>
              </a:rPr>
              <a:t>为产品分布后的第一个月，也即产品发布初期。	第一阶段宣传成本较高，采用多种方式进行集中宣传，以达到吸引新用户使用的目的。预计在第一个月内用户的数量达到500人，并且形成良好的产品形象，在目标市场中有一定的知名度和好感。	</a:t>
            </a:r>
            <a:r>
              <a:rPr lang="zh-CN" altLang="zh-CN" sz="2000" b="0" kern="100"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宋体" panose="02010600030101010101" pitchFamily="2" charset="-122"/>
                <a:cs typeface="宋体" panose="02010600030101010101" pitchFamily="2" charset="-122"/>
              </a:rPr>
              <a:t>第二阶段</a:t>
            </a:r>
            <a:r>
              <a:rPr lang="zh-CN" altLang="zh-CN" sz="2000" b="0" kern="100" dirty="0">
                <a:ea typeface="宋体" panose="02010600030101010101" pitchFamily="2" charset="-122"/>
                <a:cs typeface="宋体" panose="02010600030101010101" pitchFamily="2" charset="-122"/>
              </a:rPr>
              <a:t>为产品发布中后期。	本阶段主要采用线上宣传的方式。产品已经有一定数量的用户，通过不断更新和反馈，给用户良好的体验和反馈感，让产品在用户群体中互相宣传和裂变，实现用户数量稳定增长的目的。预计目标是每月新增用户200人以上，并且使用客户稳定在1000人以上水平。</a:t>
            </a:r>
            <a:endParaRPr lang="zh-CN" altLang="zh-CN" sz="2000" b="0" kern="100" dirty="0">
              <a:ea typeface="宋体" panose="02010600030101010101" pitchFamily="2" charset="-122"/>
              <a:cs typeface="宋体" panose="02010600030101010101" pitchFamily="2" charset="-122"/>
            </a:endParaRPr>
          </a:p>
        </p:txBody>
      </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219030" y="1766529"/>
            <a:ext cx="2645901"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PART 08</a:t>
            </a:r>
            <a:endParaRPr kumimoji="0" lang="zh-CN" altLang="en-US"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6741160" y="2473325"/>
            <a:ext cx="3602990" cy="814070"/>
          </a:xfrm>
          <a:prstGeom prst="rect">
            <a:avLst/>
          </a:prstGeom>
        </p:spPr>
        <p:txBody>
          <a:bodyPr wrap="square" lIns="121960" tIns="60980" rIns="121960" bIns="6098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体会与致谢</a:t>
            </a:r>
            <a:endPar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cxnSp>
        <p:nvCxnSpPr>
          <p:cNvPr id="3" name="直接连接符 2"/>
          <p:cNvCxnSpPr/>
          <p:nvPr/>
        </p:nvCxnSpPr>
        <p:spPr>
          <a:xfrm>
            <a:off x="6247130" y="3691890"/>
            <a:ext cx="4591050" cy="0"/>
          </a:xfrm>
          <a:prstGeom prst="line">
            <a:avLst/>
          </a:prstGeom>
          <a:ln w="38100">
            <a:solidFill>
              <a:srgbClr val="2C5568"/>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177358" y="3287663"/>
            <a:ext cx="4730619" cy="3683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experience and acknowledgement</a:t>
            </a:r>
            <a:endPar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 name="平行四边形 8"/>
          <p:cNvSpPr/>
          <p:nvPr/>
        </p:nvSpPr>
        <p:spPr>
          <a:xfrm>
            <a:off x="7850" y="0"/>
            <a:ext cx="4297449" cy="6858000"/>
          </a:xfrm>
          <a:prstGeom prst="parallelogram">
            <a:avLst>
              <a:gd name="adj" fmla="val 7155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21842" b="10018"/>
          <a:stretch>
            <a:fillRect/>
          </a:stretch>
        </p:blipFill>
        <p:spPr>
          <a:xfrm flipH="1">
            <a:off x="990601" y="0"/>
            <a:ext cx="6448381" cy="6858000"/>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sp>
        <p:nvSpPr>
          <p:cNvPr id="8" name="isḻîḑê"/>
          <p:cNvSpPr/>
          <p:nvPr/>
        </p:nvSpPr>
        <p:spPr bwMode="auto">
          <a:xfrm>
            <a:off x="7560849" y="4095797"/>
            <a:ext cx="1721768" cy="484411"/>
          </a:xfrm>
          <a:custGeom>
            <a:avLst/>
            <a:gdLst>
              <a:gd name="T0" fmla="*/ 570 w 570"/>
              <a:gd name="T1" fmla="*/ 162 h 490"/>
              <a:gd name="T2" fmla="*/ 570 w 570"/>
              <a:gd name="T3" fmla="*/ 155 h 490"/>
              <a:gd name="T4" fmla="*/ 568 w 570"/>
              <a:gd name="T5" fmla="*/ 149 h 490"/>
              <a:gd name="T6" fmla="*/ 568 w 570"/>
              <a:gd name="T7" fmla="*/ 148 h 490"/>
              <a:gd name="T8" fmla="*/ 504 w 570"/>
              <a:gd name="T9" fmla="*/ 14 h 490"/>
              <a:gd name="T10" fmla="*/ 502 w 570"/>
              <a:gd name="T11" fmla="*/ 10 h 490"/>
              <a:gd name="T12" fmla="*/ 497 w 570"/>
              <a:gd name="T13" fmla="*/ 5 h 490"/>
              <a:gd name="T14" fmla="*/ 491 w 570"/>
              <a:gd name="T15" fmla="*/ 2 h 490"/>
              <a:gd name="T16" fmla="*/ 482 w 570"/>
              <a:gd name="T17" fmla="*/ 0 h 490"/>
              <a:gd name="T18" fmla="*/ 110 w 570"/>
              <a:gd name="T19" fmla="*/ 0 h 490"/>
              <a:gd name="T20" fmla="*/ 102 w 570"/>
              <a:gd name="T21" fmla="*/ 2 h 490"/>
              <a:gd name="T22" fmla="*/ 96 w 570"/>
              <a:gd name="T23" fmla="*/ 5 h 490"/>
              <a:gd name="T24" fmla="*/ 91 w 570"/>
              <a:gd name="T25" fmla="*/ 9 h 490"/>
              <a:gd name="T26" fmla="*/ 4 w 570"/>
              <a:gd name="T27" fmla="*/ 146 h 490"/>
              <a:gd name="T28" fmla="*/ 2 w 570"/>
              <a:gd name="T29" fmla="*/ 149 h 490"/>
              <a:gd name="T30" fmla="*/ 1 w 570"/>
              <a:gd name="T31" fmla="*/ 154 h 490"/>
              <a:gd name="T32" fmla="*/ 0 w 570"/>
              <a:gd name="T33" fmla="*/ 160 h 490"/>
              <a:gd name="T34" fmla="*/ 1 w 570"/>
              <a:gd name="T35" fmla="*/ 167 h 490"/>
              <a:gd name="T36" fmla="*/ 3 w 570"/>
              <a:gd name="T37" fmla="*/ 171 h 490"/>
              <a:gd name="T38" fmla="*/ 6 w 570"/>
              <a:gd name="T39" fmla="*/ 175 h 490"/>
              <a:gd name="T40" fmla="*/ 282 w 570"/>
              <a:gd name="T41" fmla="*/ 490 h 490"/>
              <a:gd name="T42" fmla="*/ 284 w 570"/>
              <a:gd name="T43" fmla="*/ 490 h 490"/>
              <a:gd name="T44" fmla="*/ 284 w 570"/>
              <a:gd name="T45" fmla="*/ 490 h 490"/>
              <a:gd name="T46" fmla="*/ 284 w 570"/>
              <a:gd name="T47" fmla="*/ 490 h 490"/>
              <a:gd name="T48" fmla="*/ 292 w 570"/>
              <a:gd name="T49" fmla="*/ 488 h 490"/>
              <a:gd name="T50" fmla="*/ 298 w 570"/>
              <a:gd name="T51" fmla="*/ 485 h 490"/>
              <a:gd name="T52" fmla="*/ 564 w 570"/>
              <a:gd name="T53" fmla="*/ 175 h 490"/>
              <a:gd name="T54" fmla="*/ 566 w 570"/>
              <a:gd name="T55" fmla="*/ 173 h 490"/>
              <a:gd name="T56" fmla="*/ 568 w 570"/>
              <a:gd name="T57" fmla="*/ 168 h 490"/>
              <a:gd name="T58" fmla="*/ 223 w 570"/>
              <a:gd name="T59" fmla="*/ 184 h 490"/>
              <a:gd name="T60" fmla="*/ 287 w 570"/>
              <a:gd name="T61" fmla="*/ 390 h 490"/>
              <a:gd name="T62" fmla="*/ 237 w 570"/>
              <a:gd name="T63" fmla="*/ 134 h 490"/>
              <a:gd name="T64" fmla="*/ 351 w 570"/>
              <a:gd name="T65" fmla="*/ 134 h 490"/>
              <a:gd name="T66" fmla="*/ 505 w 570"/>
              <a:gd name="T67" fmla="*/ 134 h 490"/>
              <a:gd name="T68" fmla="*/ 480 w 570"/>
              <a:gd name="T69" fmla="*/ 81 h 490"/>
              <a:gd name="T70" fmla="*/ 440 w 570"/>
              <a:gd name="T71" fmla="*/ 50 h 490"/>
              <a:gd name="T72" fmla="*/ 341 w 570"/>
              <a:gd name="T73" fmla="*/ 50 h 490"/>
              <a:gd name="T74" fmla="*/ 235 w 570"/>
              <a:gd name="T75" fmla="*/ 50 h 490"/>
              <a:gd name="T76" fmla="*/ 154 w 570"/>
              <a:gd name="T77" fmla="*/ 50 h 490"/>
              <a:gd name="T78" fmla="*/ 110 w 570"/>
              <a:gd name="T79" fmla="*/ 73 h 490"/>
              <a:gd name="T80" fmla="*/ 71 w 570"/>
              <a:gd name="T81" fmla="*/ 134 h 490"/>
              <a:gd name="T82" fmla="*/ 170 w 570"/>
              <a:gd name="T83" fmla="*/ 184 h 490"/>
              <a:gd name="T84" fmla="*/ 79 w 570"/>
              <a:gd name="T85" fmla="*/ 184 h 490"/>
              <a:gd name="T86" fmla="*/ 366 w 570"/>
              <a:gd name="T87" fmla="*/ 330 h 490"/>
              <a:gd name="T88" fmla="*/ 490 w 570"/>
              <a:gd name="T89" fmla="*/ 18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0" h="490">
                <a:moveTo>
                  <a:pt x="569" y="164"/>
                </a:moveTo>
                <a:cubicBezTo>
                  <a:pt x="569" y="163"/>
                  <a:pt x="570" y="162"/>
                  <a:pt x="570" y="162"/>
                </a:cubicBezTo>
                <a:cubicBezTo>
                  <a:pt x="570" y="160"/>
                  <a:pt x="570" y="159"/>
                  <a:pt x="570" y="157"/>
                </a:cubicBezTo>
                <a:cubicBezTo>
                  <a:pt x="570" y="157"/>
                  <a:pt x="570" y="156"/>
                  <a:pt x="570" y="155"/>
                </a:cubicBezTo>
                <a:cubicBezTo>
                  <a:pt x="569" y="153"/>
                  <a:pt x="569" y="151"/>
                  <a:pt x="568" y="150"/>
                </a:cubicBezTo>
                <a:cubicBezTo>
                  <a:pt x="568" y="149"/>
                  <a:pt x="568" y="149"/>
                  <a:pt x="568" y="149"/>
                </a:cubicBezTo>
                <a:cubicBezTo>
                  <a:pt x="568" y="149"/>
                  <a:pt x="568" y="148"/>
                  <a:pt x="568" y="148"/>
                </a:cubicBezTo>
                <a:cubicBezTo>
                  <a:pt x="568" y="148"/>
                  <a:pt x="568" y="148"/>
                  <a:pt x="568" y="148"/>
                </a:cubicBezTo>
                <a:lnTo>
                  <a:pt x="505" y="15"/>
                </a:lnTo>
                <a:cubicBezTo>
                  <a:pt x="504" y="14"/>
                  <a:pt x="504" y="14"/>
                  <a:pt x="504" y="14"/>
                </a:cubicBezTo>
                <a:cubicBezTo>
                  <a:pt x="504" y="13"/>
                  <a:pt x="504" y="13"/>
                  <a:pt x="504" y="12"/>
                </a:cubicBezTo>
                <a:cubicBezTo>
                  <a:pt x="503" y="12"/>
                  <a:pt x="502" y="11"/>
                  <a:pt x="502" y="10"/>
                </a:cubicBezTo>
                <a:cubicBezTo>
                  <a:pt x="501" y="9"/>
                  <a:pt x="501" y="9"/>
                  <a:pt x="500" y="8"/>
                </a:cubicBezTo>
                <a:cubicBezTo>
                  <a:pt x="499" y="7"/>
                  <a:pt x="498" y="6"/>
                  <a:pt x="497" y="5"/>
                </a:cubicBezTo>
                <a:cubicBezTo>
                  <a:pt x="496" y="5"/>
                  <a:pt x="496" y="4"/>
                  <a:pt x="495" y="4"/>
                </a:cubicBezTo>
                <a:cubicBezTo>
                  <a:pt x="494" y="3"/>
                  <a:pt x="492" y="3"/>
                  <a:pt x="491" y="2"/>
                </a:cubicBezTo>
                <a:cubicBezTo>
                  <a:pt x="490" y="2"/>
                  <a:pt x="489" y="1"/>
                  <a:pt x="489" y="1"/>
                </a:cubicBezTo>
                <a:cubicBezTo>
                  <a:pt x="487" y="1"/>
                  <a:pt x="484" y="0"/>
                  <a:pt x="482" y="0"/>
                </a:cubicBezTo>
                <a:lnTo>
                  <a:pt x="284" y="0"/>
                </a:lnTo>
                <a:lnTo>
                  <a:pt x="110" y="0"/>
                </a:lnTo>
                <a:cubicBezTo>
                  <a:pt x="108" y="0"/>
                  <a:pt x="106" y="0"/>
                  <a:pt x="104" y="1"/>
                </a:cubicBezTo>
                <a:cubicBezTo>
                  <a:pt x="103" y="1"/>
                  <a:pt x="103" y="2"/>
                  <a:pt x="102" y="2"/>
                </a:cubicBezTo>
                <a:cubicBezTo>
                  <a:pt x="101" y="2"/>
                  <a:pt x="99" y="3"/>
                  <a:pt x="98" y="3"/>
                </a:cubicBezTo>
                <a:cubicBezTo>
                  <a:pt x="97" y="4"/>
                  <a:pt x="97" y="4"/>
                  <a:pt x="96" y="5"/>
                </a:cubicBezTo>
                <a:cubicBezTo>
                  <a:pt x="95" y="6"/>
                  <a:pt x="94" y="6"/>
                  <a:pt x="93" y="7"/>
                </a:cubicBezTo>
                <a:cubicBezTo>
                  <a:pt x="92" y="8"/>
                  <a:pt x="92" y="9"/>
                  <a:pt x="91" y="9"/>
                </a:cubicBezTo>
                <a:cubicBezTo>
                  <a:pt x="91" y="10"/>
                  <a:pt x="90" y="11"/>
                  <a:pt x="89" y="12"/>
                </a:cubicBezTo>
                <a:lnTo>
                  <a:pt x="4" y="146"/>
                </a:lnTo>
                <a:cubicBezTo>
                  <a:pt x="3" y="146"/>
                  <a:pt x="3" y="147"/>
                  <a:pt x="3" y="147"/>
                </a:cubicBezTo>
                <a:cubicBezTo>
                  <a:pt x="3" y="148"/>
                  <a:pt x="2" y="148"/>
                  <a:pt x="2" y="149"/>
                </a:cubicBezTo>
                <a:cubicBezTo>
                  <a:pt x="2" y="149"/>
                  <a:pt x="2" y="150"/>
                  <a:pt x="2" y="150"/>
                </a:cubicBezTo>
                <a:cubicBezTo>
                  <a:pt x="1" y="151"/>
                  <a:pt x="1" y="152"/>
                  <a:pt x="1" y="154"/>
                </a:cubicBezTo>
                <a:cubicBezTo>
                  <a:pt x="0" y="155"/>
                  <a:pt x="0" y="156"/>
                  <a:pt x="0" y="157"/>
                </a:cubicBezTo>
                <a:cubicBezTo>
                  <a:pt x="0" y="158"/>
                  <a:pt x="0" y="159"/>
                  <a:pt x="0" y="160"/>
                </a:cubicBezTo>
                <a:cubicBezTo>
                  <a:pt x="0" y="162"/>
                  <a:pt x="0" y="163"/>
                  <a:pt x="0" y="164"/>
                </a:cubicBezTo>
                <a:cubicBezTo>
                  <a:pt x="1" y="165"/>
                  <a:pt x="1" y="166"/>
                  <a:pt x="1" y="167"/>
                </a:cubicBezTo>
                <a:cubicBezTo>
                  <a:pt x="2" y="168"/>
                  <a:pt x="2" y="169"/>
                  <a:pt x="2" y="170"/>
                </a:cubicBezTo>
                <a:cubicBezTo>
                  <a:pt x="3" y="170"/>
                  <a:pt x="3" y="171"/>
                  <a:pt x="3" y="171"/>
                </a:cubicBezTo>
                <a:cubicBezTo>
                  <a:pt x="3" y="172"/>
                  <a:pt x="4" y="173"/>
                  <a:pt x="5" y="173"/>
                </a:cubicBezTo>
                <a:cubicBezTo>
                  <a:pt x="5" y="174"/>
                  <a:pt x="5" y="175"/>
                  <a:pt x="6" y="175"/>
                </a:cubicBezTo>
                <a:lnTo>
                  <a:pt x="264" y="481"/>
                </a:lnTo>
                <a:cubicBezTo>
                  <a:pt x="269" y="486"/>
                  <a:pt x="276" y="490"/>
                  <a:pt x="282" y="490"/>
                </a:cubicBezTo>
                <a:cubicBezTo>
                  <a:pt x="282" y="490"/>
                  <a:pt x="282" y="490"/>
                  <a:pt x="283" y="490"/>
                </a:cubicBezTo>
                <a:lnTo>
                  <a:pt x="284" y="490"/>
                </a:lnTo>
                <a:lnTo>
                  <a:pt x="284" y="490"/>
                </a:lnTo>
                <a:lnTo>
                  <a:pt x="284" y="490"/>
                </a:lnTo>
                <a:lnTo>
                  <a:pt x="284" y="490"/>
                </a:lnTo>
                <a:lnTo>
                  <a:pt x="284" y="490"/>
                </a:lnTo>
                <a:cubicBezTo>
                  <a:pt x="286" y="490"/>
                  <a:pt x="288" y="489"/>
                  <a:pt x="290" y="489"/>
                </a:cubicBezTo>
                <a:cubicBezTo>
                  <a:pt x="291" y="489"/>
                  <a:pt x="291" y="488"/>
                  <a:pt x="292" y="488"/>
                </a:cubicBezTo>
                <a:cubicBezTo>
                  <a:pt x="294" y="488"/>
                  <a:pt x="295" y="487"/>
                  <a:pt x="297" y="486"/>
                </a:cubicBezTo>
                <a:cubicBezTo>
                  <a:pt x="297" y="486"/>
                  <a:pt x="298" y="485"/>
                  <a:pt x="298" y="485"/>
                </a:cubicBezTo>
                <a:cubicBezTo>
                  <a:pt x="300" y="484"/>
                  <a:pt x="301" y="483"/>
                  <a:pt x="303" y="481"/>
                </a:cubicBezTo>
                <a:lnTo>
                  <a:pt x="564" y="175"/>
                </a:lnTo>
                <a:cubicBezTo>
                  <a:pt x="564" y="175"/>
                  <a:pt x="565" y="175"/>
                  <a:pt x="565" y="174"/>
                </a:cubicBezTo>
                <a:cubicBezTo>
                  <a:pt x="565" y="174"/>
                  <a:pt x="566" y="173"/>
                  <a:pt x="566" y="173"/>
                </a:cubicBezTo>
                <a:cubicBezTo>
                  <a:pt x="567" y="172"/>
                  <a:pt x="567" y="171"/>
                  <a:pt x="567" y="171"/>
                </a:cubicBezTo>
                <a:cubicBezTo>
                  <a:pt x="567" y="170"/>
                  <a:pt x="568" y="169"/>
                  <a:pt x="568" y="168"/>
                </a:cubicBezTo>
                <a:cubicBezTo>
                  <a:pt x="569" y="167"/>
                  <a:pt x="569" y="166"/>
                  <a:pt x="569" y="164"/>
                </a:cubicBezTo>
                <a:close/>
                <a:moveTo>
                  <a:pt x="223" y="184"/>
                </a:moveTo>
                <a:lnTo>
                  <a:pt x="371" y="184"/>
                </a:lnTo>
                <a:lnTo>
                  <a:pt x="287" y="390"/>
                </a:lnTo>
                <a:lnTo>
                  <a:pt x="223" y="184"/>
                </a:lnTo>
                <a:close/>
                <a:moveTo>
                  <a:pt x="237" y="134"/>
                </a:moveTo>
                <a:lnTo>
                  <a:pt x="286" y="65"/>
                </a:lnTo>
                <a:lnTo>
                  <a:pt x="351" y="134"/>
                </a:lnTo>
                <a:lnTo>
                  <a:pt x="237" y="134"/>
                </a:lnTo>
                <a:close/>
                <a:moveTo>
                  <a:pt x="505" y="134"/>
                </a:moveTo>
                <a:lnTo>
                  <a:pt x="451" y="134"/>
                </a:lnTo>
                <a:lnTo>
                  <a:pt x="480" y="81"/>
                </a:lnTo>
                <a:lnTo>
                  <a:pt x="505" y="134"/>
                </a:lnTo>
                <a:close/>
                <a:moveTo>
                  <a:pt x="440" y="50"/>
                </a:moveTo>
                <a:lnTo>
                  <a:pt x="403" y="117"/>
                </a:lnTo>
                <a:lnTo>
                  <a:pt x="341" y="50"/>
                </a:lnTo>
                <a:lnTo>
                  <a:pt x="440" y="50"/>
                </a:lnTo>
                <a:close/>
                <a:moveTo>
                  <a:pt x="235" y="50"/>
                </a:moveTo>
                <a:lnTo>
                  <a:pt x="191" y="113"/>
                </a:lnTo>
                <a:lnTo>
                  <a:pt x="154" y="50"/>
                </a:lnTo>
                <a:lnTo>
                  <a:pt x="235" y="50"/>
                </a:lnTo>
                <a:close/>
                <a:moveTo>
                  <a:pt x="110" y="73"/>
                </a:moveTo>
                <a:lnTo>
                  <a:pt x="145" y="134"/>
                </a:lnTo>
                <a:lnTo>
                  <a:pt x="71" y="134"/>
                </a:lnTo>
                <a:lnTo>
                  <a:pt x="110" y="73"/>
                </a:lnTo>
                <a:close/>
                <a:moveTo>
                  <a:pt x="170" y="184"/>
                </a:moveTo>
                <a:lnTo>
                  <a:pt x="223" y="354"/>
                </a:lnTo>
                <a:lnTo>
                  <a:pt x="79" y="184"/>
                </a:lnTo>
                <a:lnTo>
                  <a:pt x="170" y="184"/>
                </a:lnTo>
                <a:close/>
                <a:moveTo>
                  <a:pt x="366" y="330"/>
                </a:moveTo>
                <a:lnTo>
                  <a:pt x="425" y="184"/>
                </a:lnTo>
                <a:lnTo>
                  <a:pt x="490" y="184"/>
                </a:lnTo>
                <a:lnTo>
                  <a:pt x="366" y="330"/>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outVertical)">
                                      <p:cBhvr>
                                        <p:cTn id="20" dur="500"/>
                                        <p:tgtEl>
                                          <p:spTgt spid="29"/>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outVertical)">
                                      <p:cBhvr>
                                        <p:cTn id="24" dur="500"/>
                                        <p:tgtEl>
                                          <p:spTgt spid="2"/>
                                        </p:tgtEl>
                                      </p:cBhvr>
                                    </p:animEffect>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2" grpId="0"/>
      <p:bldP spid="9" grpId="0" bldLvl="0" animBg="1"/>
      <p:bldP spid="8"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体会与致谢</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5" name="文本框 4"/>
          <p:cNvSpPr txBox="1"/>
          <p:nvPr/>
        </p:nvSpPr>
        <p:spPr>
          <a:xfrm>
            <a:off x="1076730" y="946033"/>
            <a:ext cx="2458911" cy="460375"/>
          </a:xfrm>
          <a:prstGeom prst="rect">
            <a:avLst/>
          </a:prstGeom>
          <a:noFill/>
        </p:spPr>
        <p:txBody>
          <a:bodyPr wrap="square" rtlCol="0">
            <a:spAutoFit/>
          </a:bodyPr>
          <a:lstStyle/>
          <a:p>
            <a:r>
              <a:rPr lang="en-US" altLang="zh-CN" sz="2400" b="1" dirty="0">
                <a:sym typeface="+mn-ea"/>
              </a:rPr>
              <a:t>心得体会</a:t>
            </a:r>
            <a:endParaRPr lang="zh-CN" altLang="en-US" sz="2400" b="1" dirty="0"/>
          </a:p>
        </p:txBody>
      </p:sp>
      <p:sp>
        <p:nvSpPr>
          <p:cNvPr id="100" name="文本框 99"/>
          <p:cNvSpPr txBox="1"/>
          <p:nvPr/>
        </p:nvSpPr>
        <p:spPr>
          <a:xfrm>
            <a:off x="932180" y="1546860"/>
            <a:ext cx="10249535" cy="4707890"/>
          </a:xfrm>
          <a:prstGeom prst="rect">
            <a:avLst/>
          </a:prstGeom>
          <a:noFill/>
          <a:ln w="9525">
            <a:noFill/>
          </a:ln>
        </p:spPr>
        <p:txBody>
          <a:bodyPr wrap="square">
            <a:spAutoFit/>
          </a:bodyPr>
          <a:p>
            <a:pPr indent="304800" fontAlgn="auto">
              <a:lnSpc>
                <a:spcPct val="150000"/>
              </a:lnSpc>
            </a:pPr>
            <a:r>
              <a:rPr sz="2000" b="0">
                <a:ea typeface="宋体" panose="02010600030101010101" pitchFamily="2" charset="-122"/>
              </a:rPr>
              <a:t>在整个双创项目过程中，我们深切体会到团队协作的重要性，正是每个人各司其职却又相互帮助，才使得整个项目得以顺利进行。与此同时，计划的实时更新也是成功必不可少的环节。我们最一开始的想法有所偏差，导致人头识别系统难以实现，于是调整思路积极更换方案，最后取得了成功。</a:t>
            </a:r>
            <a:endParaRPr sz="2000" b="0">
              <a:ea typeface="宋体" panose="02010600030101010101" pitchFamily="2" charset="-122"/>
            </a:endParaRPr>
          </a:p>
          <a:p>
            <a:pPr indent="304800" fontAlgn="auto">
              <a:lnSpc>
                <a:spcPct val="150000"/>
              </a:lnSpc>
            </a:pPr>
            <a:endParaRPr sz="2000" b="0">
              <a:ea typeface="宋体" panose="02010600030101010101" pitchFamily="2" charset="-122"/>
            </a:endParaRPr>
          </a:p>
          <a:p>
            <a:pPr indent="304800" fontAlgn="auto">
              <a:lnSpc>
                <a:spcPct val="150000"/>
              </a:lnSpc>
            </a:pPr>
            <a:r>
              <a:rPr sz="2000" b="0">
                <a:ea typeface="宋体" panose="02010600030101010101" pitchFamily="2" charset="-122"/>
              </a:rPr>
              <a:t>整个过程中，每个人都得到了充分的锻炼。经理了解了项目过程中人员的分配的影响、项目整体进度的把控、材料的收集整理下发、人员间沟通的牵线等；秘书了解到了会议记录的整理、项目文件的备份等；财务了解到了资金的把握，例如各部门资金的分配、发票的收集和预报销等；开发了解了项目的功能实现、程序的可实现性和用户的需求之间的平衡等；市场营销了解到了用户的需求、市场的反应、产品的成本控制等。</a:t>
            </a:r>
            <a:endParaRPr sz="2000" b="0">
              <a:ea typeface="宋体" panose="02010600030101010101" pitchFamily="2" charset="-122"/>
            </a:endParaRPr>
          </a:p>
        </p:txBody>
      </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483252" y="182320"/>
              <a:ext cx="2185214"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河南省智教数据股份有限公司</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668466" y="233831"/>
              <a:ext cx="184731" cy="276999"/>
            </a:xfrm>
            <a:prstGeom prst="rect">
              <a:avLst/>
            </a:prstGeom>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体会与致谢</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5" name="文本框 4"/>
          <p:cNvSpPr txBox="1"/>
          <p:nvPr/>
        </p:nvSpPr>
        <p:spPr>
          <a:xfrm>
            <a:off x="834795" y="1194318"/>
            <a:ext cx="2458911" cy="460375"/>
          </a:xfrm>
          <a:prstGeom prst="rect">
            <a:avLst/>
          </a:prstGeom>
          <a:noFill/>
        </p:spPr>
        <p:txBody>
          <a:bodyPr wrap="square" rtlCol="0">
            <a:spAutoFit/>
          </a:bodyPr>
          <a:lstStyle/>
          <a:p>
            <a:r>
              <a:rPr lang="zh-CN" altLang="en-US" sz="2400" b="1" dirty="0"/>
              <a:t>致谢</a:t>
            </a:r>
            <a:endParaRPr lang="zh-CN" altLang="en-US" sz="2400" b="1" dirty="0"/>
          </a:p>
        </p:txBody>
      </p:sp>
      <p:sp>
        <p:nvSpPr>
          <p:cNvPr id="100" name="文本框 99"/>
          <p:cNvSpPr txBox="1"/>
          <p:nvPr/>
        </p:nvSpPr>
        <p:spPr>
          <a:xfrm>
            <a:off x="1094105" y="2154555"/>
            <a:ext cx="9721215" cy="3322955"/>
          </a:xfrm>
          <a:prstGeom prst="rect">
            <a:avLst/>
          </a:prstGeom>
          <a:noFill/>
          <a:ln w="9525">
            <a:noFill/>
          </a:ln>
        </p:spPr>
        <p:txBody>
          <a:bodyPr wrap="square">
            <a:spAutoFit/>
          </a:bodyPr>
          <a:p>
            <a:pPr indent="304800" fontAlgn="auto">
              <a:lnSpc>
                <a:spcPct val="150000"/>
              </a:lnSpc>
            </a:pPr>
            <a:r>
              <a:rPr lang="en-US" altLang="zh-CN" sz="2000" b="0">
                <a:ea typeface="宋体" panose="02010600030101010101" pitchFamily="2" charset="-122"/>
              </a:rPr>
              <a:t>  </a:t>
            </a:r>
            <a:r>
              <a:rPr lang="zh-CN" sz="2000" b="0">
                <a:ea typeface="宋体" panose="02010600030101010101" pitchFamily="2" charset="-122"/>
              </a:rPr>
              <a:t>在这次项目中，指导教师张延彬</a:t>
            </a:r>
            <a:r>
              <a:rPr lang="zh-CN" sz="2000">
                <a:ea typeface="宋体" panose="02010600030101010101" pitchFamily="2" charset="-122"/>
                <a:sym typeface="+mn-ea"/>
              </a:rPr>
              <a:t>老师</a:t>
            </a:r>
            <a:r>
              <a:rPr lang="zh-CN" sz="2000" b="0">
                <a:ea typeface="宋体" panose="02010600030101010101" pitchFamily="2" charset="-122"/>
              </a:rPr>
              <a:t>给予了我们莫大的帮助。在我们方案设计遇到问题的时候，张老师积极引导我们，同时在每次进度报告过程中也针对我们遇到的困难提供了解决方案指导意见。       同时感谢双创课程的各位老师和评委，给予了我们这样一次锻炼自我的机会，让我们能够体验到参与项目的不易和完成成果的欢喜。       最后感谢组内每一位成员，在课程中队员互相的鼓励是我们最终完成项目不可或缺的动力。</a:t>
            </a:r>
            <a:endParaRPr lang="zh-CN" altLang="en-US" sz="2000" b="0">
              <a:ea typeface="宋体" panose="02010600030101010101" pitchFamily="2" charset="-122"/>
            </a:endParaRPr>
          </a:p>
        </p:txBody>
      </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直角三角形 28"/>
          <p:cNvSpPr/>
          <p:nvPr/>
        </p:nvSpPr>
        <p:spPr>
          <a:xfrm rot="5400000" flipH="1" flipV="1">
            <a:off x="7263947" y="1929946"/>
            <a:ext cx="5798457" cy="4057650"/>
          </a:xfrm>
          <a:prstGeom prst="rtTriangl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589796" flipH="1">
            <a:off x="1804099" y="-2508992"/>
            <a:ext cx="7372562" cy="3833643"/>
          </a:xfrm>
          <a:prstGeom prst="rtTriangle">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31937" y="3187929"/>
            <a:ext cx="6109365" cy="1107996"/>
          </a:xfrm>
          <a:prstGeom prst="rect">
            <a:avLst/>
          </a:prstGeom>
          <a:noFill/>
        </p:spPr>
        <p:txBody>
          <a:bodyPr wrap="none" rtlCol="0">
            <a:spAutoFit/>
          </a:bodyPr>
          <a:lstStyle/>
          <a:p>
            <a:r>
              <a:rPr lang="zh-CN" altLang="en-US" sz="6600" b="1" dirty="0">
                <a:solidFill>
                  <a:srgbClr val="2C5568"/>
                </a:solidFill>
                <a:latin typeface="微软雅黑" panose="020B0503020204020204" pitchFamily="34" charset="-122"/>
                <a:ea typeface="微软雅黑" panose="020B0503020204020204" pitchFamily="34" charset="-122"/>
              </a:rPr>
              <a:t>您的观看和聆听</a:t>
            </a:r>
            <a:endParaRPr lang="zh-CN" altLang="en-US" sz="6600" b="1" dirty="0">
              <a:solidFill>
                <a:srgbClr val="2C5568"/>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512686" y="4208786"/>
            <a:ext cx="6153906" cy="0"/>
          </a:xfrm>
          <a:prstGeom prst="line">
            <a:avLst/>
          </a:prstGeom>
          <a:ln w="22225">
            <a:solidFill>
              <a:srgbClr val="34627C"/>
            </a:solidFill>
            <a:prstDash val="sysDot"/>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69143" y="1703935"/>
            <a:ext cx="2646878" cy="1569660"/>
          </a:xfrm>
          <a:prstGeom prst="rect">
            <a:avLst/>
          </a:prstGeom>
          <a:noFill/>
        </p:spPr>
        <p:txBody>
          <a:bodyPr wrap="none" rtlCol="0">
            <a:spAutoFit/>
          </a:bodyPr>
          <a:lstStyle/>
          <a:p>
            <a:r>
              <a:rPr lang="zh-CN" altLang="en-US" sz="9600" b="1" dirty="0">
                <a:solidFill>
                  <a:srgbClr val="2C5568"/>
                </a:solidFill>
                <a:latin typeface="微软雅黑" panose="020B0503020204020204" pitchFamily="34" charset="-122"/>
                <a:ea typeface="微软雅黑" panose="020B0503020204020204" pitchFamily="34" charset="-122"/>
              </a:rPr>
              <a:t>感谢</a:t>
            </a:r>
            <a:endParaRPr lang="zh-CN" altLang="en-US" sz="9600" b="1" dirty="0">
              <a:solidFill>
                <a:srgbClr val="2C5568"/>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469143" y="5390775"/>
            <a:ext cx="1723549" cy="400110"/>
          </a:xfrm>
          <a:prstGeom prst="rect">
            <a:avLst/>
          </a:prstGeom>
          <a:noFill/>
        </p:spPr>
        <p:txBody>
          <a:bodyPr wrap="none" rtlCol="0">
            <a:spAutoFit/>
          </a:bodyPr>
          <a:lstStyle/>
          <a:p>
            <a:r>
              <a:rPr lang="zh-CN" altLang="en-US" sz="2000" dirty="0">
                <a:solidFill>
                  <a:srgbClr val="34627C"/>
                </a:solidFill>
                <a:latin typeface="微软雅黑" panose="020B0503020204020204" pitchFamily="34" charset="-122"/>
                <a:ea typeface="微软雅黑" panose="020B0503020204020204" pitchFamily="34" charset="-122"/>
              </a:rPr>
              <a:t>演讲人：严根</a:t>
            </a:r>
            <a:endParaRPr lang="zh-CN" altLang="en-US" sz="2000" dirty="0">
              <a:solidFill>
                <a:srgbClr val="34627C"/>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921096" y="5389179"/>
            <a:ext cx="2260600" cy="398780"/>
          </a:xfrm>
          <a:prstGeom prst="rect">
            <a:avLst/>
          </a:prstGeom>
          <a:noFill/>
        </p:spPr>
        <p:txBody>
          <a:bodyPr wrap="none" rtlCol="0">
            <a:spAutoFit/>
          </a:bodyPr>
          <a:lstStyle/>
          <a:p>
            <a:r>
              <a:rPr lang="zh-CN" altLang="en-US" sz="2000" dirty="0">
                <a:solidFill>
                  <a:srgbClr val="34627C"/>
                </a:solidFill>
                <a:latin typeface="微软雅黑" panose="020B0503020204020204" pitchFamily="34" charset="-122"/>
                <a:ea typeface="微软雅黑" panose="020B0503020204020204" pitchFamily="34" charset="-122"/>
              </a:rPr>
              <a:t>时间：</a:t>
            </a:r>
            <a:r>
              <a:rPr lang="en-US" altLang="zh-CN" sz="2000" dirty="0">
                <a:solidFill>
                  <a:srgbClr val="34627C"/>
                </a:solidFill>
                <a:latin typeface="微软雅黑" panose="020B0503020204020204" pitchFamily="34" charset="-122"/>
                <a:ea typeface="微软雅黑" panose="020B0503020204020204" pitchFamily="34" charset="-122"/>
              </a:rPr>
              <a:t>2021.07.17</a:t>
            </a:r>
            <a:endParaRPr lang="zh-CN" altLang="en-US" sz="2000" dirty="0">
              <a:solidFill>
                <a:srgbClr val="34627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54680" b="26681"/>
          <a:stretch>
            <a:fillRect/>
          </a:stretch>
        </p:blipFill>
        <p:spPr>
          <a:xfrm>
            <a:off x="6666592" y="0"/>
            <a:ext cx="5525408" cy="5027606"/>
          </a:xfrm>
          <a:prstGeom prst="rect">
            <a:avLst/>
          </a:prstGeom>
          <a:effectLst>
            <a:outerShdw blurRad="63500" sx="102000" sy="102000" algn="ctr" rotWithShape="0">
              <a:prstClr val="black">
                <a:alpha val="20000"/>
              </a:prstClr>
            </a:outerShdw>
          </a:effectLst>
        </p:spPr>
      </p:pic>
      <p:sp>
        <p:nvSpPr>
          <p:cNvPr id="13" name="文本框 12"/>
          <p:cNvSpPr txBox="1"/>
          <p:nvPr/>
        </p:nvSpPr>
        <p:spPr>
          <a:xfrm>
            <a:off x="5525409" y="4657124"/>
            <a:ext cx="4190610" cy="369332"/>
          </a:xfrm>
          <a:prstGeom prst="rect">
            <a:avLst/>
          </a:prstGeom>
          <a:noFill/>
        </p:spPr>
        <p:txBody>
          <a:bodyPr wrap="square" rtlCol="0">
            <a:spAutoFit/>
          </a:bodyPr>
          <a:lstStyle/>
          <a:p>
            <a:r>
              <a:rPr lang="en-US" altLang="zh-CN" dirty="0">
                <a:solidFill>
                  <a:schemeClr val="accent1">
                    <a:lumMod val="50000"/>
                  </a:schemeClr>
                </a:solidFill>
              </a:rPr>
              <a:t>---</a:t>
            </a:r>
            <a:r>
              <a:rPr lang="zh-CN" altLang="en-US" dirty="0">
                <a:solidFill>
                  <a:schemeClr val="accent1">
                    <a:lumMod val="50000"/>
                  </a:schemeClr>
                </a:solidFill>
              </a:rPr>
              <a:t>河南省智教数据股份有限公司</a:t>
            </a:r>
            <a:endParaRPr lang="zh-CN" altLang="en-US" dirty="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advTm="9000"/>
    </mc:Choice>
    <mc:Fallback>
      <p:transition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right)">
                                      <p:cBhvr>
                                        <p:cTn id="15" dur="500"/>
                                        <p:tgtEl>
                                          <p:spTgt spid="22"/>
                                        </p:tgtEl>
                                      </p:cBhvr>
                                    </p:animEffect>
                                  </p:childTnLst>
                                </p:cTn>
                              </p:par>
                            </p:childTnLst>
                          </p:cTn>
                        </p:par>
                        <p:par>
                          <p:cTn id="16" fill="hold">
                            <p:stCondLst>
                              <p:cond delay="1500"/>
                            </p:stCondLst>
                            <p:childTnLst>
                              <p:par>
                                <p:cTn id="17" presetID="2" presetClass="entr" presetSubtype="2" fill="hold" grpId="0" nodeType="afterEffect">
                                  <p:stCondLst>
                                    <p:cond delay="0"/>
                                  </p:stCondLst>
                                  <p:iterate type="lt">
                                    <p:tmPct val="0"/>
                                  </p:iterate>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750" fill="hold"/>
                                        <p:tgtEl>
                                          <p:spTgt spid="36"/>
                                        </p:tgtEl>
                                        <p:attrNameLst>
                                          <p:attrName>ppt_x</p:attrName>
                                        </p:attrNameLst>
                                      </p:cBhvr>
                                      <p:tavLst>
                                        <p:tav tm="0">
                                          <p:val>
                                            <p:strVal val="1+#ppt_w/2"/>
                                          </p:val>
                                        </p:tav>
                                        <p:tav tm="100000">
                                          <p:val>
                                            <p:strVal val="#ppt_x"/>
                                          </p:val>
                                        </p:tav>
                                      </p:tavLst>
                                    </p:anim>
                                    <p:anim calcmode="lin" valueType="num">
                                      <p:cBhvr additive="base">
                                        <p:cTn id="20" dur="750" fill="hold"/>
                                        <p:tgtEl>
                                          <p:spTgt spid="36"/>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2" fill="hold" grpId="0" nodeType="afterEffect">
                                  <p:stCondLst>
                                    <p:cond delay="0"/>
                                  </p:stCondLst>
                                  <p:iterate type="lt">
                                    <p:tmPct val="0"/>
                                  </p:iterate>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750" fill="hold"/>
                                        <p:tgtEl>
                                          <p:spTgt spid="30"/>
                                        </p:tgtEl>
                                        <p:attrNameLst>
                                          <p:attrName>ppt_x</p:attrName>
                                        </p:attrNameLst>
                                      </p:cBhvr>
                                      <p:tavLst>
                                        <p:tav tm="0">
                                          <p:val>
                                            <p:strVal val="1+#ppt_w/2"/>
                                          </p:val>
                                        </p:tav>
                                        <p:tav tm="100000">
                                          <p:val>
                                            <p:strVal val="#ppt_x"/>
                                          </p:val>
                                        </p:tav>
                                      </p:tavLst>
                                    </p:anim>
                                    <p:anim calcmode="lin" valueType="num">
                                      <p:cBhvr additive="base">
                                        <p:cTn id="25" dur="750" fill="hold"/>
                                        <p:tgtEl>
                                          <p:spTgt spid="30"/>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3500"/>
                            </p:stCondLst>
                            <p:childTnLst>
                              <p:par>
                                <p:cTn id="31" presetID="2" presetClass="entr" presetSubtype="4"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ppt_x"/>
                                          </p:val>
                                        </p:tav>
                                        <p:tav tm="100000">
                                          <p:val>
                                            <p:strVal val="#ppt_x"/>
                                          </p:val>
                                        </p:tav>
                                      </p:tavLst>
                                    </p:anim>
                                    <p:anim calcmode="lin" valueType="num">
                                      <p:cBhvr additive="base">
                                        <p:cTn id="34" dur="500" fill="hold"/>
                                        <p:tgtEl>
                                          <p:spTgt spid="3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ppt_x"/>
                                          </p:val>
                                        </p:tav>
                                        <p:tav tm="100000">
                                          <p:val>
                                            <p:strVal val="#ppt_x"/>
                                          </p:val>
                                        </p:tav>
                                      </p:tavLst>
                                    </p:anim>
                                    <p:anim calcmode="lin" valueType="num">
                                      <p:cBhvr additive="base">
                                        <p:cTn id="38" dur="500" fill="hold"/>
                                        <p:tgtEl>
                                          <p:spTgt spid="39"/>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27" presetClass="emph" presetSubtype="0" fill="remove" grpId="1" nodeType="afterEffect">
                                  <p:stCondLst>
                                    <p:cond delay="0"/>
                                  </p:stCondLst>
                                  <p:iterate type="lt">
                                    <p:tmPct val="10000"/>
                                  </p:iterate>
                                  <p:childTnLst>
                                    <p:animClr clrSpc="rgb" dir="cw">
                                      <p:cBhvr override="childStyle">
                                        <p:cTn id="41" dur="375" autoRev="1" fill="remove"/>
                                        <p:tgtEl>
                                          <p:spTgt spid="36"/>
                                        </p:tgtEl>
                                        <p:attrNameLst>
                                          <p:attrName>style.color</p:attrName>
                                        </p:attrNameLst>
                                      </p:cBhvr>
                                      <p:to>
                                        <a:srgbClr val="ED7D31"/>
                                      </p:to>
                                    </p:animClr>
                                    <p:animClr clrSpc="rgb" dir="cw">
                                      <p:cBhvr>
                                        <p:cTn id="42" dur="375" autoRev="1" fill="remove"/>
                                        <p:tgtEl>
                                          <p:spTgt spid="36"/>
                                        </p:tgtEl>
                                        <p:attrNameLst>
                                          <p:attrName>fillcolor</p:attrName>
                                        </p:attrNameLst>
                                      </p:cBhvr>
                                      <p:to>
                                        <a:srgbClr val="ED7D31"/>
                                      </p:to>
                                    </p:animClr>
                                    <p:set>
                                      <p:cBhvr>
                                        <p:cTn id="43" dur="375" autoRev="1" fill="remove"/>
                                        <p:tgtEl>
                                          <p:spTgt spid="36"/>
                                        </p:tgtEl>
                                        <p:attrNameLst>
                                          <p:attrName>fill.type</p:attrName>
                                        </p:attrNameLst>
                                      </p:cBhvr>
                                      <p:to>
                                        <p:strVal val="solid"/>
                                      </p:to>
                                    </p:set>
                                    <p:set>
                                      <p:cBhvr>
                                        <p:cTn id="44" dur="375" autoRev="1" fill="remove"/>
                                        <p:tgtEl>
                                          <p:spTgt spid="36"/>
                                        </p:tgtEl>
                                        <p:attrNameLst>
                                          <p:attrName>fill.on</p:attrName>
                                        </p:attrNameLst>
                                      </p:cBhvr>
                                      <p:to>
                                        <p:strVal val="true"/>
                                      </p:to>
                                    </p:set>
                                  </p:childTnLst>
                                </p:cTn>
                              </p:par>
                            </p:childTnLst>
                          </p:cTn>
                        </p:par>
                        <p:par>
                          <p:cTn id="45" fill="hold">
                            <p:stCondLst>
                              <p:cond delay="4824"/>
                            </p:stCondLst>
                            <p:childTnLst>
                              <p:par>
                                <p:cTn id="46" presetID="27" presetClass="emph" presetSubtype="0" fill="remove" grpId="1" nodeType="afterEffect">
                                  <p:stCondLst>
                                    <p:cond delay="0"/>
                                  </p:stCondLst>
                                  <p:iterate type="lt">
                                    <p:tmPct val="10000"/>
                                  </p:iterate>
                                  <p:childTnLst>
                                    <p:animClr clrSpc="rgb" dir="cw">
                                      <p:cBhvr override="childStyle">
                                        <p:cTn id="47" dur="375" autoRev="1" fill="remove"/>
                                        <p:tgtEl>
                                          <p:spTgt spid="30"/>
                                        </p:tgtEl>
                                        <p:attrNameLst>
                                          <p:attrName>style.color</p:attrName>
                                        </p:attrNameLst>
                                      </p:cBhvr>
                                      <p:to>
                                        <a:srgbClr val="ED7D31"/>
                                      </p:to>
                                    </p:animClr>
                                    <p:animClr clrSpc="rgb" dir="cw">
                                      <p:cBhvr>
                                        <p:cTn id="48" dur="375" autoRev="1" fill="remove"/>
                                        <p:tgtEl>
                                          <p:spTgt spid="30"/>
                                        </p:tgtEl>
                                        <p:attrNameLst>
                                          <p:attrName>fillcolor</p:attrName>
                                        </p:attrNameLst>
                                      </p:cBhvr>
                                      <p:to>
                                        <a:srgbClr val="ED7D31"/>
                                      </p:to>
                                    </p:animClr>
                                    <p:set>
                                      <p:cBhvr>
                                        <p:cTn id="49" dur="375" autoRev="1" fill="remove"/>
                                        <p:tgtEl>
                                          <p:spTgt spid="30"/>
                                        </p:tgtEl>
                                        <p:attrNameLst>
                                          <p:attrName>fill.type</p:attrName>
                                        </p:attrNameLst>
                                      </p:cBhvr>
                                      <p:to>
                                        <p:strVal val="solid"/>
                                      </p:to>
                                    </p:set>
                                    <p:set>
                                      <p:cBhvr>
                                        <p:cTn id="50" dur="375" autoRev="1" fill="remove"/>
                                        <p:tgtEl>
                                          <p:spTgt spid="3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2" grpId="0" animBg="1"/>
      <p:bldP spid="30" grpId="0"/>
      <p:bldP spid="30" grpId="1"/>
      <p:bldP spid="36" grpId="0"/>
      <p:bldP spid="36" grpId="1"/>
      <p:bldP spid="37"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0" y="1230630"/>
            <a:ext cx="5804535" cy="5454015"/>
          </a:xfrm>
          <a:prstGeom prst="rect">
            <a:avLst/>
          </a:prstGeom>
        </p:spPr>
      </p:pic>
      <p:grpSp>
        <p:nvGrpSpPr>
          <p:cNvPr id="9" name="组合 8"/>
          <p:cNvGrpSpPr/>
          <p:nvPr/>
        </p:nvGrpSpPr>
        <p:grpSpPr>
          <a:xfrm>
            <a:off x="5181600" y="129436"/>
            <a:ext cx="7010400" cy="480164"/>
            <a:chOff x="5167600" y="150189"/>
            <a:chExt cx="7010400" cy="480164"/>
          </a:xfrm>
        </p:grpSpPr>
        <p:sp>
          <p:nvSpPr>
            <p:cNvPr id="2" name="矩形 1"/>
            <p:cNvSpPr/>
            <p:nvPr/>
          </p:nvSpPr>
          <p:spPr>
            <a:xfrm>
              <a:off x="5167600" y="15018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500858" y="214781"/>
              <a:ext cx="2343159" cy="276999"/>
            </a:xfrm>
            <a:prstGeom prst="rect">
              <a:avLst/>
            </a:prstGeom>
          </p:spPr>
          <p:txBody>
            <a:bodyPr wrap="square">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rPr>
                <a:t>河南省智教数据股份有限公司</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9668462" y="233831"/>
              <a:ext cx="184731" cy="276999"/>
            </a:xfrm>
            <a:prstGeom prst="rect">
              <a:avLst/>
            </a:prstGeom>
          </p:spPr>
          <p:txBody>
            <a:bodyPr wrap="none">
              <a:spAutoFit/>
            </a:bodyPr>
            <a:lstStyle/>
            <a:p>
              <a:pPr algn="dist"/>
              <a:endParaRPr lang="en-US" altLang="zh-CN" sz="1200" dirty="0">
                <a:solidFill>
                  <a:schemeClr val="bg1"/>
                </a:solidFill>
                <a:ea typeface="微软雅黑" panose="020B0503020204020204" pitchFamily="34" charset="-122"/>
              </a:endParaRPr>
            </a:p>
          </p:txBody>
        </p:sp>
      </p:grpSp>
      <p:grpSp>
        <p:nvGrpSpPr>
          <p:cNvPr id="10" name="组合 9"/>
          <p:cNvGrpSpPr/>
          <p:nvPr/>
        </p:nvGrpSpPr>
        <p:grpSpPr>
          <a:xfrm>
            <a:off x="0" y="-9466"/>
            <a:ext cx="5486401" cy="619066"/>
            <a:chOff x="0" y="-9466"/>
            <a:chExt cx="5486401" cy="619066"/>
          </a:xfrm>
        </p:grpSpPr>
        <p:sp>
          <p:nvSpPr>
            <p:cNvPr id="8" name="文本框 7"/>
            <p:cNvSpPr txBox="1"/>
            <p:nvPr/>
          </p:nvSpPr>
          <p:spPr>
            <a:xfrm>
              <a:off x="1412305" y="101696"/>
              <a:ext cx="4074096"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公司简</a:t>
              </a:r>
              <a:r>
                <a:rPr lang="zh-CN" altLang="en-US" sz="2400" dirty="0">
                  <a:latin typeface="微软雅黑" panose="020B0503020204020204" pitchFamily="34" charset="-122"/>
                  <a:ea typeface="微软雅黑" panose="020B0503020204020204" pitchFamily="34" charset="-122"/>
                </a:rPr>
                <a:t>介</a:t>
              </a:r>
              <a:endParaRPr lang="zh-CN" altLang="en-US" sz="2400" dirty="0">
                <a:latin typeface="微软雅黑" panose="020B0503020204020204" pitchFamily="34" charset="-122"/>
                <a:ea typeface="微软雅黑" panose="020B0503020204020204" pitchFamily="34" charset="-122"/>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2"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文本框 6"/>
          <p:cNvSpPr txBox="1"/>
          <p:nvPr/>
        </p:nvSpPr>
        <p:spPr>
          <a:xfrm>
            <a:off x="4222520" y="1489105"/>
            <a:ext cx="2113678" cy="460375"/>
          </a:xfrm>
          <a:prstGeom prst="rect">
            <a:avLst/>
          </a:prstGeom>
          <a:noFill/>
        </p:spPr>
        <p:txBody>
          <a:bodyPr wrap="square" rtlCol="0">
            <a:spAutoFit/>
          </a:bodyPr>
          <a:lstStyle/>
          <a:p>
            <a:r>
              <a:rPr lang="zh-CN" altLang="en-US" sz="2400" b="1" dirty="0"/>
              <a:t>项目名称</a:t>
            </a:r>
            <a:r>
              <a:rPr lang="zh-CN" altLang="en-US" sz="2400" b="1" dirty="0"/>
              <a:t>：</a:t>
            </a:r>
            <a:endParaRPr lang="zh-CN" altLang="en-US" sz="2400" b="1" dirty="0"/>
          </a:p>
        </p:txBody>
      </p:sp>
      <p:sp>
        <p:nvSpPr>
          <p:cNvPr id="5" name="文本框 4"/>
          <p:cNvSpPr txBox="1"/>
          <p:nvPr/>
        </p:nvSpPr>
        <p:spPr>
          <a:xfrm>
            <a:off x="4514215" y="2173605"/>
            <a:ext cx="7294880" cy="706755"/>
          </a:xfrm>
          <a:prstGeom prst="rect">
            <a:avLst/>
          </a:prstGeom>
          <a:noFill/>
        </p:spPr>
        <p:txBody>
          <a:bodyPr wrap="none" rtlCol="0" anchor="t">
            <a:spAutoFit/>
          </a:bodyPr>
          <a:p>
            <a:pPr algn="ctr"/>
            <a:r>
              <a:rPr lang="zh-CN" altLang="en-US" sz="4000" b="1" dirty="0">
                <a:solidFill>
                  <a:srgbClr val="2C5568"/>
                </a:solidFill>
                <a:latin typeface="微软雅黑" panose="020B0503020204020204" pitchFamily="34" charset="-122"/>
                <a:ea typeface="微软雅黑" panose="020B0503020204020204" pitchFamily="34" charset="-122"/>
                <a:sym typeface="+mn-ea"/>
              </a:rPr>
              <a:t>基于大数据的教室资源调控系统</a:t>
            </a:r>
            <a:endParaRPr lang="zh-CN" altLang="en-US" sz="4000" b="1" dirty="0">
              <a:solidFill>
                <a:srgbClr val="2C5568"/>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3992880" y="3764915"/>
            <a:ext cx="9708515" cy="1014730"/>
          </a:xfrm>
          <a:prstGeom prst="rect">
            <a:avLst/>
          </a:prstGeom>
          <a:noFill/>
        </p:spPr>
        <p:txBody>
          <a:bodyPr wrap="square" rtlCol="0">
            <a:spAutoFit/>
          </a:bodyPr>
          <a:lstStyle/>
          <a:p>
            <a:endParaRPr lang="en-US" altLang="zh-CN" sz="2400" b="1" dirty="0"/>
          </a:p>
          <a:p>
            <a:r>
              <a:rPr lang="en-US" altLang="zh-CN" sz="2400" b="1" dirty="0"/>
              <a:t>           </a:t>
            </a:r>
            <a:r>
              <a:rPr lang="zh-CN" altLang="en-US" sz="3600" b="1" dirty="0"/>
              <a:t>河南省智教数据股份有限公司</a:t>
            </a:r>
            <a:endParaRPr lang="zh-CN" altLang="en-US" sz="3600" b="1" dirty="0"/>
          </a:p>
        </p:txBody>
      </p:sp>
      <p:sp>
        <p:nvSpPr>
          <p:cNvPr id="13" name="文本框 12"/>
          <p:cNvSpPr txBox="1"/>
          <p:nvPr/>
        </p:nvSpPr>
        <p:spPr>
          <a:xfrm>
            <a:off x="4222750" y="3571240"/>
            <a:ext cx="1706880" cy="460375"/>
          </a:xfrm>
          <a:prstGeom prst="rect">
            <a:avLst/>
          </a:prstGeom>
          <a:noFill/>
        </p:spPr>
        <p:txBody>
          <a:bodyPr wrap="none" rtlCol="0" anchor="t">
            <a:spAutoFit/>
          </a:bodyPr>
          <a:p>
            <a:r>
              <a:rPr lang="zh-CN" altLang="en-US" sz="2400" b="1" dirty="0">
                <a:sym typeface="+mn-ea"/>
              </a:rPr>
              <a:t>公司名称</a:t>
            </a:r>
            <a:r>
              <a:rPr lang="zh-CN" altLang="en-US" sz="2400" dirty="0">
                <a:sym typeface="+mn-ea"/>
              </a:rPr>
              <a:t>：</a:t>
            </a:r>
            <a:endParaRPr lang="zh-CN" altLang="en-US" sz="2400" dirty="0">
              <a:sym typeface="+mn-ea"/>
            </a:endParaRPr>
          </a:p>
        </p:txBody>
      </p:sp>
      <p:sp>
        <p:nvSpPr>
          <p:cNvPr id="17" name="矩形 1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129436"/>
            <a:ext cx="7010400" cy="480164"/>
            <a:chOff x="5167600" y="150189"/>
            <a:chExt cx="7010400" cy="480164"/>
          </a:xfrm>
        </p:grpSpPr>
        <p:sp>
          <p:nvSpPr>
            <p:cNvPr id="2" name="矩形 1"/>
            <p:cNvSpPr/>
            <p:nvPr/>
          </p:nvSpPr>
          <p:spPr>
            <a:xfrm>
              <a:off x="5167600" y="15018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500858" y="214781"/>
              <a:ext cx="2343159" cy="276999"/>
            </a:xfrm>
            <a:prstGeom prst="rect">
              <a:avLst/>
            </a:prstGeom>
          </p:spPr>
          <p:txBody>
            <a:bodyPr wrap="square">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rPr>
                <a:t>河南省智教数据股份有限公司</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9668462" y="233831"/>
              <a:ext cx="184731" cy="276999"/>
            </a:xfrm>
            <a:prstGeom prst="rect">
              <a:avLst/>
            </a:prstGeom>
          </p:spPr>
          <p:txBody>
            <a:bodyPr wrap="none">
              <a:spAutoFit/>
            </a:bodyPr>
            <a:lstStyle/>
            <a:p>
              <a:pPr algn="dist"/>
              <a:endParaRPr lang="en-US" altLang="zh-CN" sz="1200" dirty="0">
                <a:solidFill>
                  <a:schemeClr val="bg1"/>
                </a:solidFill>
                <a:ea typeface="微软雅黑" panose="020B0503020204020204" pitchFamily="34" charset="-122"/>
              </a:endParaRPr>
            </a:p>
          </p:txBody>
        </p:sp>
      </p:grpSp>
      <p:grpSp>
        <p:nvGrpSpPr>
          <p:cNvPr id="10" name="组合 9"/>
          <p:cNvGrpSpPr/>
          <p:nvPr/>
        </p:nvGrpSpPr>
        <p:grpSpPr>
          <a:xfrm>
            <a:off x="0" y="-9466"/>
            <a:ext cx="5486401" cy="619066"/>
            <a:chOff x="0" y="-9466"/>
            <a:chExt cx="5486401" cy="619066"/>
          </a:xfrm>
        </p:grpSpPr>
        <p:sp>
          <p:nvSpPr>
            <p:cNvPr id="8" name="文本框 7"/>
            <p:cNvSpPr txBox="1"/>
            <p:nvPr/>
          </p:nvSpPr>
          <p:spPr>
            <a:xfrm>
              <a:off x="1412305" y="101696"/>
              <a:ext cx="4074096"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公司简</a:t>
              </a:r>
              <a:r>
                <a:rPr lang="zh-CN" altLang="en-US" sz="2400" dirty="0">
                  <a:latin typeface="微软雅黑" panose="020B0503020204020204" pitchFamily="34" charset="-122"/>
                  <a:ea typeface="微软雅黑" panose="020B0503020204020204" pitchFamily="34" charset="-122"/>
                </a:rPr>
                <a:t>介</a:t>
              </a:r>
              <a:endParaRPr lang="zh-CN" altLang="en-US" sz="2400" dirty="0">
                <a:latin typeface="微软雅黑" panose="020B0503020204020204" pitchFamily="34" charset="-122"/>
                <a:ea typeface="微软雅黑" panose="020B0503020204020204" pitchFamily="34" charset="-122"/>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6" name="文本框 5"/>
          <p:cNvSpPr txBox="1"/>
          <p:nvPr/>
        </p:nvSpPr>
        <p:spPr>
          <a:xfrm>
            <a:off x="690465" y="961053"/>
            <a:ext cx="10086392" cy="1198880"/>
          </a:xfrm>
          <a:prstGeom prst="rect">
            <a:avLst/>
          </a:prstGeom>
          <a:noFill/>
        </p:spPr>
        <p:txBody>
          <a:bodyPr wrap="square" rtlCol="0">
            <a:spAutoFit/>
          </a:bodyPr>
          <a:lstStyle/>
          <a:p>
            <a:r>
              <a:rPr lang="zh-CN" altLang="en-US" sz="2400" b="1" dirty="0"/>
              <a:t>公司成员</a:t>
            </a:r>
            <a:r>
              <a:rPr lang="zh-CN" altLang="en-US" sz="2400" dirty="0"/>
              <a:t>：本公司共有</a:t>
            </a:r>
            <a:r>
              <a:rPr lang="en-US" altLang="zh-CN" sz="2400" dirty="0"/>
              <a:t>8</a:t>
            </a:r>
            <a:r>
              <a:rPr lang="zh-CN" altLang="en-US" sz="2400" dirty="0"/>
              <a:t>名成员，融合包括通信工程，电子信息工程，软件工程的同学，旨在共同努力发挥各自学科优势完成一项智能化的基于大数据的教室资源调控系统。</a:t>
            </a:r>
            <a:endParaRPr lang="zh-CN" altLang="en-US" sz="2400" dirty="0"/>
          </a:p>
        </p:txBody>
      </p:sp>
      <p:graphicFrame>
        <p:nvGraphicFramePr>
          <p:cNvPr id="15" name="表格 15"/>
          <p:cNvGraphicFramePr>
            <a:graphicFrameLocks noGrp="1"/>
          </p:cNvGraphicFramePr>
          <p:nvPr>
            <p:custDataLst>
              <p:tags r:id="rId2"/>
            </p:custDataLst>
          </p:nvPr>
        </p:nvGraphicFramePr>
        <p:xfrm>
          <a:off x="690465" y="2843713"/>
          <a:ext cx="10328985" cy="2903944"/>
        </p:xfrm>
        <a:graphic>
          <a:graphicData uri="http://schemas.openxmlformats.org/drawingml/2006/table">
            <a:tbl>
              <a:tblPr firstRow="1" bandRow="1">
                <a:tableStyleId>{21E4AEA4-8DFA-4A89-87EB-49C32662AFE0}</a:tableStyleId>
              </a:tblPr>
              <a:tblGrid>
                <a:gridCol w="1147665"/>
                <a:gridCol w="1147665"/>
                <a:gridCol w="1147665"/>
                <a:gridCol w="1147665"/>
                <a:gridCol w="1147665"/>
                <a:gridCol w="1147665"/>
                <a:gridCol w="1147665"/>
                <a:gridCol w="1147665"/>
                <a:gridCol w="1147665"/>
              </a:tblGrid>
              <a:tr h="1077170">
                <a:tc>
                  <a:txBody>
                    <a:bodyPr/>
                    <a:lstStyle/>
                    <a:p>
                      <a:r>
                        <a:rPr lang="zh-CN" altLang="en-US" dirty="0"/>
                        <a:t>姓名</a:t>
                      </a:r>
                      <a:endParaRPr lang="zh-CN" altLang="en-US" dirty="0"/>
                    </a:p>
                  </a:txBody>
                  <a:tcPr/>
                </a:tc>
                <a:tc>
                  <a:txBody>
                    <a:bodyPr/>
                    <a:lstStyle/>
                    <a:p>
                      <a:r>
                        <a:rPr lang="zh-CN" altLang="en-US" dirty="0"/>
                        <a:t>严根</a:t>
                      </a:r>
                      <a:endParaRPr lang="zh-CN" altLang="en-US" dirty="0"/>
                    </a:p>
                  </a:txBody>
                  <a:tcPr/>
                </a:tc>
                <a:tc>
                  <a:txBody>
                    <a:bodyPr/>
                    <a:lstStyle/>
                    <a:p>
                      <a:r>
                        <a:rPr lang="zh-CN" altLang="en-US" dirty="0"/>
                        <a:t>王美婷</a:t>
                      </a:r>
                      <a:endParaRPr lang="zh-CN" altLang="en-US" dirty="0"/>
                    </a:p>
                  </a:txBody>
                  <a:tcPr/>
                </a:tc>
                <a:tc>
                  <a:txBody>
                    <a:bodyPr/>
                    <a:lstStyle/>
                    <a:p>
                      <a:r>
                        <a:rPr lang="zh-CN" altLang="en-US" dirty="0"/>
                        <a:t>陶义帆</a:t>
                      </a:r>
                      <a:endParaRPr lang="zh-CN" altLang="en-US" dirty="0"/>
                    </a:p>
                  </a:txBody>
                  <a:tcPr/>
                </a:tc>
                <a:tc>
                  <a:txBody>
                    <a:bodyPr/>
                    <a:lstStyle/>
                    <a:p>
                      <a:r>
                        <a:rPr lang="zh-CN" altLang="en-US" dirty="0"/>
                        <a:t>陈云</a:t>
                      </a:r>
                      <a:endParaRPr lang="zh-CN" altLang="en-US" dirty="0"/>
                    </a:p>
                  </a:txBody>
                  <a:tcPr/>
                </a:tc>
                <a:tc>
                  <a:txBody>
                    <a:bodyPr/>
                    <a:lstStyle/>
                    <a:p>
                      <a:r>
                        <a:rPr lang="zh-CN" altLang="en-US" dirty="0"/>
                        <a:t>谢梓聪</a:t>
                      </a:r>
                      <a:endParaRPr lang="zh-CN" altLang="en-US" dirty="0"/>
                    </a:p>
                  </a:txBody>
                  <a:tcPr/>
                </a:tc>
                <a:tc>
                  <a:txBody>
                    <a:bodyPr/>
                    <a:lstStyle/>
                    <a:p>
                      <a:r>
                        <a:rPr lang="zh-CN" altLang="en-US" dirty="0"/>
                        <a:t>闫淼</a:t>
                      </a:r>
                      <a:endParaRPr lang="zh-CN" altLang="en-US" dirty="0"/>
                    </a:p>
                  </a:txBody>
                  <a:tcPr/>
                </a:tc>
                <a:tc>
                  <a:txBody>
                    <a:bodyPr/>
                    <a:lstStyle/>
                    <a:p>
                      <a:r>
                        <a:rPr lang="zh-CN" altLang="en-US" dirty="0"/>
                        <a:t>薛安康</a:t>
                      </a:r>
                      <a:endParaRPr lang="zh-CN" altLang="en-US" dirty="0"/>
                    </a:p>
                  </a:txBody>
                  <a:tcPr/>
                </a:tc>
                <a:tc>
                  <a:txBody>
                    <a:bodyPr/>
                    <a:lstStyle/>
                    <a:p>
                      <a:r>
                        <a:rPr lang="zh-CN" altLang="en-US" dirty="0"/>
                        <a:t>时玉峰</a:t>
                      </a:r>
                      <a:endParaRPr lang="zh-CN" altLang="en-US" dirty="0"/>
                    </a:p>
                  </a:txBody>
                  <a:tcPr/>
                </a:tc>
              </a:tr>
              <a:tr h="913387">
                <a:tc>
                  <a:txBody>
                    <a:bodyPr/>
                    <a:lstStyle/>
                    <a:p>
                      <a:r>
                        <a:rPr lang="zh-CN" altLang="en-US" dirty="0"/>
                        <a:t>职务</a:t>
                      </a:r>
                      <a:endParaRPr lang="zh-CN" altLang="en-US" dirty="0"/>
                    </a:p>
                  </a:txBody>
                  <a:tcPr/>
                </a:tc>
                <a:tc>
                  <a:txBody>
                    <a:bodyPr/>
                    <a:lstStyle/>
                    <a:p>
                      <a:r>
                        <a:rPr lang="zh-CN" altLang="en-US" dirty="0"/>
                        <a:t>经理</a:t>
                      </a:r>
                      <a:endParaRPr lang="zh-CN" altLang="en-US" dirty="0"/>
                    </a:p>
                  </a:txBody>
                  <a:tcPr/>
                </a:tc>
                <a:tc>
                  <a:txBody>
                    <a:bodyPr/>
                    <a:lstStyle/>
                    <a:p>
                      <a:r>
                        <a:rPr lang="zh-CN" altLang="en-US" dirty="0"/>
                        <a:t>秘书</a:t>
                      </a:r>
                      <a:endParaRPr lang="zh-CN" altLang="en-US" dirty="0"/>
                    </a:p>
                  </a:txBody>
                  <a:tcPr/>
                </a:tc>
                <a:tc>
                  <a:txBody>
                    <a:bodyPr/>
                    <a:lstStyle/>
                    <a:p>
                      <a:r>
                        <a:rPr lang="zh-CN" altLang="en-US" dirty="0"/>
                        <a:t>财务</a:t>
                      </a:r>
                      <a:endParaRPr lang="zh-CN" altLang="en-US" dirty="0"/>
                    </a:p>
                  </a:txBody>
                  <a:tcPr/>
                </a:tc>
                <a:tc>
                  <a:txBody>
                    <a:bodyPr/>
                    <a:lstStyle/>
                    <a:p>
                      <a:r>
                        <a:rPr lang="zh-CN" altLang="en-US" dirty="0"/>
                        <a:t>开发</a:t>
                      </a:r>
                      <a:endParaRPr lang="zh-CN" altLang="en-US" dirty="0"/>
                    </a:p>
                  </a:txBody>
                  <a:tcPr/>
                </a:tc>
                <a:tc>
                  <a:txBody>
                    <a:bodyPr/>
                    <a:lstStyle/>
                    <a:p>
                      <a:r>
                        <a:rPr lang="zh-CN" altLang="en-US" dirty="0"/>
                        <a:t>开发</a:t>
                      </a:r>
                      <a:endParaRPr lang="zh-CN" altLang="en-US" dirty="0"/>
                    </a:p>
                  </a:txBody>
                  <a:tcPr/>
                </a:tc>
                <a:tc>
                  <a:txBody>
                    <a:bodyPr/>
                    <a:lstStyle/>
                    <a:p>
                      <a:r>
                        <a:rPr lang="zh-CN" altLang="en-US" dirty="0"/>
                        <a:t>质控</a:t>
                      </a:r>
                      <a:endParaRPr lang="zh-CN" altLang="en-US" dirty="0"/>
                    </a:p>
                  </a:txBody>
                  <a:tcPr/>
                </a:tc>
                <a:tc>
                  <a:txBody>
                    <a:bodyPr/>
                    <a:lstStyle/>
                    <a:p>
                      <a:r>
                        <a:rPr lang="zh-CN" altLang="en-US" dirty="0"/>
                        <a:t>质控</a:t>
                      </a:r>
                      <a:endParaRPr lang="zh-CN" altLang="en-US" dirty="0"/>
                    </a:p>
                  </a:txBody>
                  <a:tcPr/>
                </a:tc>
                <a:tc>
                  <a:txBody>
                    <a:bodyPr/>
                    <a:lstStyle/>
                    <a:p>
                      <a:r>
                        <a:rPr lang="zh-CN" altLang="en-US" dirty="0"/>
                        <a:t>市场营销</a:t>
                      </a:r>
                      <a:endParaRPr lang="zh-CN" altLang="en-US" dirty="0"/>
                    </a:p>
                  </a:txBody>
                  <a:tcPr/>
                </a:tc>
              </a:tr>
              <a:tr h="913387">
                <a:tc>
                  <a:txBody>
                    <a:bodyPr/>
                    <a:lstStyle/>
                    <a:p>
                      <a:r>
                        <a:rPr lang="zh-CN" altLang="en-US" dirty="0"/>
                        <a:t>专业</a:t>
                      </a:r>
                      <a:endParaRPr lang="zh-CN" altLang="en-US" dirty="0"/>
                    </a:p>
                  </a:txBody>
                  <a:tcPr/>
                </a:tc>
                <a:tc>
                  <a:txBody>
                    <a:bodyPr/>
                    <a:lstStyle/>
                    <a:p>
                      <a:r>
                        <a:rPr lang="zh-CN" altLang="en-US" dirty="0"/>
                        <a:t>通信工程</a:t>
                      </a:r>
                      <a:endParaRPr lang="zh-CN" altLang="en-US" dirty="0"/>
                    </a:p>
                  </a:txBody>
                  <a:tcPr/>
                </a:tc>
                <a:tc>
                  <a:txBody>
                    <a:bodyPr/>
                    <a:lstStyle/>
                    <a:p>
                      <a:r>
                        <a:rPr lang="zh-CN" altLang="en-US" dirty="0"/>
                        <a:t>通信工程</a:t>
                      </a:r>
                      <a:endParaRPr lang="zh-CN" altLang="en-US" dirty="0"/>
                    </a:p>
                  </a:txBody>
                  <a:tcPr/>
                </a:tc>
                <a:tc>
                  <a:txBody>
                    <a:bodyPr/>
                    <a:lstStyle/>
                    <a:p>
                      <a:r>
                        <a:rPr lang="zh-CN" altLang="en-US" dirty="0"/>
                        <a:t>电子信息工程</a:t>
                      </a:r>
                      <a:endParaRPr lang="zh-CN" altLang="en-US" dirty="0"/>
                    </a:p>
                  </a:txBody>
                  <a:tcPr/>
                </a:tc>
                <a:tc>
                  <a:txBody>
                    <a:bodyPr/>
                    <a:lstStyle/>
                    <a:p>
                      <a:r>
                        <a:rPr lang="zh-CN" altLang="en-US" dirty="0"/>
                        <a:t>通信工程</a:t>
                      </a:r>
                      <a:endParaRPr lang="zh-CN" altLang="en-US" dirty="0"/>
                    </a:p>
                  </a:txBody>
                  <a:tcPr/>
                </a:tc>
                <a:tc>
                  <a:txBody>
                    <a:bodyPr/>
                    <a:lstStyle/>
                    <a:p>
                      <a:r>
                        <a:rPr lang="zh-CN" altLang="en-US" dirty="0"/>
                        <a:t>软件工程</a:t>
                      </a:r>
                      <a:endParaRPr lang="zh-CN" altLang="en-US" dirty="0"/>
                    </a:p>
                  </a:txBody>
                  <a:tcPr/>
                </a:tc>
                <a:tc>
                  <a:txBody>
                    <a:bodyPr/>
                    <a:lstStyle/>
                    <a:p>
                      <a:r>
                        <a:rPr lang="zh-CN" altLang="en-US" dirty="0"/>
                        <a:t>软件工程</a:t>
                      </a:r>
                      <a:endParaRPr lang="zh-CN" altLang="en-US" dirty="0"/>
                    </a:p>
                  </a:txBody>
                  <a:tcPr/>
                </a:tc>
                <a:tc>
                  <a:txBody>
                    <a:bodyPr/>
                    <a:lstStyle/>
                    <a:p>
                      <a:r>
                        <a:rPr lang="zh-CN" altLang="en-US" dirty="0"/>
                        <a:t>软件工程</a:t>
                      </a:r>
                      <a:endParaRPr lang="zh-CN" altLang="en-US" dirty="0"/>
                    </a:p>
                  </a:txBody>
                  <a:tcPr/>
                </a:tc>
                <a:tc>
                  <a:txBody>
                    <a:bodyPr/>
                    <a:lstStyle/>
                    <a:p>
                      <a:r>
                        <a:rPr lang="zh-CN" altLang="en-US" dirty="0"/>
                        <a:t>软件工程</a:t>
                      </a:r>
                      <a:endParaRPr lang="zh-CN" altLang="en-US" dirty="0"/>
                    </a:p>
                  </a:txBody>
                  <a:tcPr/>
                </a:tc>
              </a:tr>
            </a:tbl>
          </a:graphicData>
        </a:graphic>
      </p:graphicFrame>
      <p:sp>
        <p:nvSpPr>
          <p:cNvPr id="13" name="矩形 12"/>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165835" y="1727666"/>
            <a:ext cx="264590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PART 02</a:t>
            </a:r>
            <a:endParaRPr kumimoji="0" lang="zh-CN" altLang="en-US"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6976320" y="2552788"/>
            <a:ext cx="2797316" cy="814070"/>
          </a:xfrm>
          <a:prstGeom prst="rect">
            <a:avLst/>
          </a:prstGeom>
        </p:spPr>
        <p:txBody>
          <a:bodyPr wrap="square" lIns="121960" tIns="60980" rIns="121960" bIns="6098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公司管理</a:t>
            </a:r>
            <a:endPar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cxnSp>
        <p:nvCxnSpPr>
          <p:cNvPr id="3" name="直接连接符 2"/>
          <p:cNvCxnSpPr/>
          <p:nvPr/>
        </p:nvCxnSpPr>
        <p:spPr>
          <a:xfrm>
            <a:off x="6096000" y="3771900"/>
            <a:ext cx="4591050" cy="0"/>
          </a:xfrm>
          <a:prstGeom prst="line">
            <a:avLst/>
          </a:prstGeom>
          <a:ln w="38100">
            <a:solidFill>
              <a:srgbClr val="2C5568"/>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861742" y="3403786"/>
            <a:ext cx="3254858" cy="3683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company management</a:t>
            </a:r>
            <a:endPar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9" name="平行四边形 8"/>
          <p:cNvSpPr/>
          <p:nvPr/>
        </p:nvSpPr>
        <p:spPr>
          <a:xfrm>
            <a:off x="7850" y="0"/>
            <a:ext cx="4297449" cy="6858000"/>
          </a:xfrm>
          <a:prstGeom prst="parallelogram">
            <a:avLst>
              <a:gd name="adj" fmla="val 7155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21842" b="10018"/>
          <a:stretch>
            <a:fillRect/>
          </a:stretch>
        </p:blipFill>
        <p:spPr>
          <a:xfrm flipH="1">
            <a:off x="990601" y="0"/>
            <a:ext cx="6448381" cy="6858000"/>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sp>
        <p:nvSpPr>
          <p:cNvPr id="8" name="isḻîḑê"/>
          <p:cNvSpPr/>
          <p:nvPr/>
        </p:nvSpPr>
        <p:spPr bwMode="auto">
          <a:xfrm>
            <a:off x="7192347" y="4163218"/>
            <a:ext cx="2320182" cy="1175709"/>
          </a:xfrm>
          <a:custGeom>
            <a:avLst/>
            <a:gdLst>
              <a:gd name="T0" fmla="*/ 570 w 570"/>
              <a:gd name="T1" fmla="*/ 162 h 490"/>
              <a:gd name="T2" fmla="*/ 570 w 570"/>
              <a:gd name="T3" fmla="*/ 155 h 490"/>
              <a:gd name="T4" fmla="*/ 568 w 570"/>
              <a:gd name="T5" fmla="*/ 149 h 490"/>
              <a:gd name="T6" fmla="*/ 568 w 570"/>
              <a:gd name="T7" fmla="*/ 148 h 490"/>
              <a:gd name="T8" fmla="*/ 504 w 570"/>
              <a:gd name="T9" fmla="*/ 14 h 490"/>
              <a:gd name="T10" fmla="*/ 502 w 570"/>
              <a:gd name="T11" fmla="*/ 10 h 490"/>
              <a:gd name="T12" fmla="*/ 497 w 570"/>
              <a:gd name="T13" fmla="*/ 5 h 490"/>
              <a:gd name="T14" fmla="*/ 491 w 570"/>
              <a:gd name="T15" fmla="*/ 2 h 490"/>
              <a:gd name="T16" fmla="*/ 482 w 570"/>
              <a:gd name="T17" fmla="*/ 0 h 490"/>
              <a:gd name="T18" fmla="*/ 110 w 570"/>
              <a:gd name="T19" fmla="*/ 0 h 490"/>
              <a:gd name="T20" fmla="*/ 102 w 570"/>
              <a:gd name="T21" fmla="*/ 2 h 490"/>
              <a:gd name="T22" fmla="*/ 96 w 570"/>
              <a:gd name="T23" fmla="*/ 5 h 490"/>
              <a:gd name="T24" fmla="*/ 91 w 570"/>
              <a:gd name="T25" fmla="*/ 9 h 490"/>
              <a:gd name="T26" fmla="*/ 4 w 570"/>
              <a:gd name="T27" fmla="*/ 146 h 490"/>
              <a:gd name="T28" fmla="*/ 2 w 570"/>
              <a:gd name="T29" fmla="*/ 149 h 490"/>
              <a:gd name="T30" fmla="*/ 1 w 570"/>
              <a:gd name="T31" fmla="*/ 154 h 490"/>
              <a:gd name="T32" fmla="*/ 0 w 570"/>
              <a:gd name="T33" fmla="*/ 160 h 490"/>
              <a:gd name="T34" fmla="*/ 1 w 570"/>
              <a:gd name="T35" fmla="*/ 167 h 490"/>
              <a:gd name="T36" fmla="*/ 3 w 570"/>
              <a:gd name="T37" fmla="*/ 171 h 490"/>
              <a:gd name="T38" fmla="*/ 6 w 570"/>
              <a:gd name="T39" fmla="*/ 175 h 490"/>
              <a:gd name="T40" fmla="*/ 282 w 570"/>
              <a:gd name="T41" fmla="*/ 490 h 490"/>
              <a:gd name="T42" fmla="*/ 284 w 570"/>
              <a:gd name="T43" fmla="*/ 490 h 490"/>
              <a:gd name="T44" fmla="*/ 284 w 570"/>
              <a:gd name="T45" fmla="*/ 490 h 490"/>
              <a:gd name="T46" fmla="*/ 284 w 570"/>
              <a:gd name="T47" fmla="*/ 490 h 490"/>
              <a:gd name="T48" fmla="*/ 292 w 570"/>
              <a:gd name="T49" fmla="*/ 488 h 490"/>
              <a:gd name="T50" fmla="*/ 298 w 570"/>
              <a:gd name="T51" fmla="*/ 485 h 490"/>
              <a:gd name="T52" fmla="*/ 564 w 570"/>
              <a:gd name="T53" fmla="*/ 175 h 490"/>
              <a:gd name="T54" fmla="*/ 566 w 570"/>
              <a:gd name="T55" fmla="*/ 173 h 490"/>
              <a:gd name="T56" fmla="*/ 568 w 570"/>
              <a:gd name="T57" fmla="*/ 168 h 490"/>
              <a:gd name="T58" fmla="*/ 223 w 570"/>
              <a:gd name="T59" fmla="*/ 184 h 490"/>
              <a:gd name="T60" fmla="*/ 287 w 570"/>
              <a:gd name="T61" fmla="*/ 390 h 490"/>
              <a:gd name="T62" fmla="*/ 237 w 570"/>
              <a:gd name="T63" fmla="*/ 134 h 490"/>
              <a:gd name="T64" fmla="*/ 351 w 570"/>
              <a:gd name="T65" fmla="*/ 134 h 490"/>
              <a:gd name="T66" fmla="*/ 505 w 570"/>
              <a:gd name="T67" fmla="*/ 134 h 490"/>
              <a:gd name="T68" fmla="*/ 480 w 570"/>
              <a:gd name="T69" fmla="*/ 81 h 490"/>
              <a:gd name="T70" fmla="*/ 440 w 570"/>
              <a:gd name="T71" fmla="*/ 50 h 490"/>
              <a:gd name="T72" fmla="*/ 341 w 570"/>
              <a:gd name="T73" fmla="*/ 50 h 490"/>
              <a:gd name="T74" fmla="*/ 235 w 570"/>
              <a:gd name="T75" fmla="*/ 50 h 490"/>
              <a:gd name="T76" fmla="*/ 154 w 570"/>
              <a:gd name="T77" fmla="*/ 50 h 490"/>
              <a:gd name="T78" fmla="*/ 110 w 570"/>
              <a:gd name="T79" fmla="*/ 73 h 490"/>
              <a:gd name="T80" fmla="*/ 71 w 570"/>
              <a:gd name="T81" fmla="*/ 134 h 490"/>
              <a:gd name="T82" fmla="*/ 170 w 570"/>
              <a:gd name="T83" fmla="*/ 184 h 490"/>
              <a:gd name="T84" fmla="*/ 79 w 570"/>
              <a:gd name="T85" fmla="*/ 184 h 490"/>
              <a:gd name="T86" fmla="*/ 366 w 570"/>
              <a:gd name="T87" fmla="*/ 330 h 490"/>
              <a:gd name="T88" fmla="*/ 490 w 570"/>
              <a:gd name="T89" fmla="*/ 18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0" h="490">
                <a:moveTo>
                  <a:pt x="569" y="164"/>
                </a:moveTo>
                <a:cubicBezTo>
                  <a:pt x="569" y="163"/>
                  <a:pt x="570" y="162"/>
                  <a:pt x="570" y="162"/>
                </a:cubicBezTo>
                <a:cubicBezTo>
                  <a:pt x="570" y="160"/>
                  <a:pt x="570" y="159"/>
                  <a:pt x="570" y="157"/>
                </a:cubicBezTo>
                <a:cubicBezTo>
                  <a:pt x="570" y="157"/>
                  <a:pt x="570" y="156"/>
                  <a:pt x="570" y="155"/>
                </a:cubicBezTo>
                <a:cubicBezTo>
                  <a:pt x="569" y="153"/>
                  <a:pt x="569" y="151"/>
                  <a:pt x="568" y="150"/>
                </a:cubicBezTo>
                <a:cubicBezTo>
                  <a:pt x="568" y="149"/>
                  <a:pt x="568" y="149"/>
                  <a:pt x="568" y="149"/>
                </a:cubicBezTo>
                <a:cubicBezTo>
                  <a:pt x="568" y="149"/>
                  <a:pt x="568" y="148"/>
                  <a:pt x="568" y="148"/>
                </a:cubicBezTo>
                <a:cubicBezTo>
                  <a:pt x="568" y="148"/>
                  <a:pt x="568" y="148"/>
                  <a:pt x="568" y="148"/>
                </a:cubicBezTo>
                <a:lnTo>
                  <a:pt x="505" y="15"/>
                </a:lnTo>
                <a:cubicBezTo>
                  <a:pt x="504" y="14"/>
                  <a:pt x="504" y="14"/>
                  <a:pt x="504" y="14"/>
                </a:cubicBezTo>
                <a:cubicBezTo>
                  <a:pt x="504" y="13"/>
                  <a:pt x="504" y="13"/>
                  <a:pt x="504" y="12"/>
                </a:cubicBezTo>
                <a:cubicBezTo>
                  <a:pt x="503" y="12"/>
                  <a:pt x="502" y="11"/>
                  <a:pt x="502" y="10"/>
                </a:cubicBezTo>
                <a:cubicBezTo>
                  <a:pt x="501" y="9"/>
                  <a:pt x="501" y="9"/>
                  <a:pt x="500" y="8"/>
                </a:cubicBezTo>
                <a:cubicBezTo>
                  <a:pt x="499" y="7"/>
                  <a:pt x="498" y="6"/>
                  <a:pt x="497" y="5"/>
                </a:cubicBezTo>
                <a:cubicBezTo>
                  <a:pt x="496" y="5"/>
                  <a:pt x="496" y="4"/>
                  <a:pt x="495" y="4"/>
                </a:cubicBezTo>
                <a:cubicBezTo>
                  <a:pt x="494" y="3"/>
                  <a:pt x="492" y="3"/>
                  <a:pt x="491" y="2"/>
                </a:cubicBezTo>
                <a:cubicBezTo>
                  <a:pt x="490" y="2"/>
                  <a:pt x="489" y="1"/>
                  <a:pt x="489" y="1"/>
                </a:cubicBezTo>
                <a:cubicBezTo>
                  <a:pt x="487" y="1"/>
                  <a:pt x="484" y="0"/>
                  <a:pt x="482" y="0"/>
                </a:cubicBezTo>
                <a:lnTo>
                  <a:pt x="284" y="0"/>
                </a:lnTo>
                <a:lnTo>
                  <a:pt x="110" y="0"/>
                </a:lnTo>
                <a:cubicBezTo>
                  <a:pt x="108" y="0"/>
                  <a:pt x="106" y="0"/>
                  <a:pt x="104" y="1"/>
                </a:cubicBezTo>
                <a:cubicBezTo>
                  <a:pt x="103" y="1"/>
                  <a:pt x="103" y="2"/>
                  <a:pt x="102" y="2"/>
                </a:cubicBezTo>
                <a:cubicBezTo>
                  <a:pt x="101" y="2"/>
                  <a:pt x="99" y="3"/>
                  <a:pt x="98" y="3"/>
                </a:cubicBezTo>
                <a:cubicBezTo>
                  <a:pt x="97" y="4"/>
                  <a:pt x="97" y="4"/>
                  <a:pt x="96" y="5"/>
                </a:cubicBezTo>
                <a:cubicBezTo>
                  <a:pt x="95" y="6"/>
                  <a:pt x="94" y="6"/>
                  <a:pt x="93" y="7"/>
                </a:cubicBezTo>
                <a:cubicBezTo>
                  <a:pt x="92" y="8"/>
                  <a:pt x="92" y="9"/>
                  <a:pt x="91" y="9"/>
                </a:cubicBezTo>
                <a:cubicBezTo>
                  <a:pt x="91" y="10"/>
                  <a:pt x="90" y="11"/>
                  <a:pt x="89" y="12"/>
                </a:cubicBezTo>
                <a:lnTo>
                  <a:pt x="4" y="146"/>
                </a:lnTo>
                <a:cubicBezTo>
                  <a:pt x="3" y="146"/>
                  <a:pt x="3" y="147"/>
                  <a:pt x="3" y="147"/>
                </a:cubicBezTo>
                <a:cubicBezTo>
                  <a:pt x="3" y="148"/>
                  <a:pt x="2" y="148"/>
                  <a:pt x="2" y="149"/>
                </a:cubicBezTo>
                <a:cubicBezTo>
                  <a:pt x="2" y="149"/>
                  <a:pt x="2" y="150"/>
                  <a:pt x="2" y="150"/>
                </a:cubicBezTo>
                <a:cubicBezTo>
                  <a:pt x="1" y="151"/>
                  <a:pt x="1" y="152"/>
                  <a:pt x="1" y="154"/>
                </a:cubicBezTo>
                <a:cubicBezTo>
                  <a:pt x="0" y="155"/>
                  <a:pt x="0" y="156"/>
                  <a:pt x="0" y="157"/>
                </a:cubicBezTo>
                <a:cubicBezTo>
                  <a:pt x="0" y="158"/>
                  <a:pt x="0" y="159"/>
                  <a:pt x="0" y="160"/>
                </a:cubicBezTo>
                <a:cubicBezTo>
                  <a:pt x="0" y="162"/>
                  <a:pt x="0" y="163"/>
                  <a:pt x="0" y="164"/>
                </a:cubicBezTo>
                <a:cubicBezTo>
                  <a:pt x="1" y="165"/>
                  <a:pt x="1" y="166"/>
                  <a:pt x="1" y="167"/>
                </a:cubicBezTo>
                <a:cubicBezTo>
                  <a:pt x="2" y="168"/>
                  <a:pt x="2" y="169"/>
                  <a:pt x="2" y="170"/>
                </a:cubicBezTo>
                <a:cubicBezTo>
                  <a:pt x="3" y="170"/>
                  <a:pt x="3" y="171"/>
                  <a:pt x="3" y="171"/>
                </a:cubicBezTo>
                <a:cubicBezTo>
                  <a:pt x="3" y="172"/>
                  <a:pt x="4" y="173"/>
                  <a:pt x="5" y="173"/>
                </a:cubicBezTo>
                <a:cubicBezTo>
                  <a:pt x="5" y="174"/>
                  <a:pt x="5" y="175"/>
                  <a:pt x="6" y="175"/>
                </a:cubicBezTo>
                <a:lnTo>
                  <a:pt x="264" y="481"/>
                </a:lnTo>
                <a:cubicBezTo>
                  <a:pt x="269" y="486"/>
                  <a:pt x="276" y="490"/>
                  <a:pt x="282" y="490"/>
                </a:cubicBezTo>
                <a:cubicBezTo>
                  <a:pt x="282" y="490"/>
                  <a:pt x="282" y="490"/>
                  <a:pt x="283" y="490"/>
                </a:cubicBezTo>
                <a:lnTo>
                  <a:pt x="284" y="490"/>
                </a:lnTo>
                <a:lnTo>
                  <a:pt x="284" y="490"/>
                </a:lnTo>
                <a:lnTo>
                  <a:pt x="284" y="490"/>
                </a:lnTo>
                <a:lnTo>
                  <a:pt x="284" y="490"/>
                </a:lnTo>
                <a:lnTo>
                  <a:pt x="284" y="490"/>
                </a:lnTo>
                <a:cubicBezTo>
                  <a:pt x="286" y="490"/>
                  <a:pt x="288" y="489"/>
                  <a:pt x="290" y="489"/>
                </a:cubicBezTo>
                <a:cubicBezTo>
                  <a:pt x="291" y="489"/>
                  <a:pt x="291" y="488"/>
                  <a:pt x="292" y="488"/>
                </a:cubicBezTo>
                <a:cubicBezTo>
                  <a:pt x="294" y="488"/>
                  <a:pt x="295" y="487"/>
                  <a:pt x="297" y="486"/>
                </a:cubicBezTo>
                <a:cubicBezTo>
                  <a:pt x="297" y="486"/>
                  <a:pt x="298" y="485"/>
                  <a:pt x="298" y="485"/>
                </a:cubicBezTo>
                <a:cubicBezTo>
                  <a:pt x="300" y="484"/>
                  <a:pt x="301" y="483"/>
                  <a:pt x="303" y="481"/>
                </a:cubicBezTo>
                <a:lnTo>
                  <a:pt x="564" y="175"/>
                </a:lnTo>
                <a:cubicBezTo>
                  <a:pt x="564" y="175"/>
                  <a:pt x="565" y="175"/>
                  <a:pt x="565" y="174"/>
                </a:cubicBezTo>
                <a:cubicBezTo>
                  <a:pt x="565" y="174"/>
                  <a:pt x="566" y="173"/>
                  <a:pt x="566" y="173"/>
                </a:cubicBezTo>
                <a:cubicBezTo>
                  <a:pt x="567" y="172"/>
                  <a:pt x="567" y="171"/>
                  <a:pt x="567" y="171"/>
                </a:cubicBezTo>
                <a:cubicBezTo>
                  <a:pt x="567" y="170"/>
                  <a:pt x="568" y="169"/>
                  <a:pt x="568" y="168"/>
                </a:cubicBezTo>
                <a:cubicBezTo>
                  <a:pt x="569" y="167"/>
                  <a:pt x="569" y="166"/>
                  <a:pt x="569" y="164"/>
                </a:cubicBezTo>
                <a:close/>
                <a:moveTo>
                  <a:pt x="223" y="184"/>
                </a:moveTo>
                <a:lnTo>
                  <a:pt x="371" y="184"/>
                </a:lnTo>
                <a:lnTo>
                  <a:pt x="287" y="390"/>
                </a:lnTo>
                <a:lnTo>
                  <a:pt x="223" y="184"/>
                </a:lnTo>
                <a:close/>
                <a:moveTo>
                  <a:pt x="237" y="134"/>
                </a:moveTo>
                <a:lnTo>
                  <a:pt x="286" y="65"/>
                </a:lnTo>
                <a:lnTo>
                  <a:pt x="351" y="134"/>
                </a:lnTo>
                <a:lnTo>
                  <a:pt x="237" y="134"/>
                </a:lnTo>
                <a:close/>
                <a:moveTo>
                  <a:pt x="505" y="134"/>
                </a:moveTo>
                <a:lnTo>
                  <a:pt x="451" y="134"/>
                </a:lnTo>
                <a:lnTo>
                  <a:pt x="480" y="81"/>
                </a:lnTo>
                <a:lnTo>
                  <a:pt x="505" y="134"/>
                </a:lnTo>
                <a:close/>
                <a:moveTo>
                  <a:pt x="440" y="50"/>
                </a:moveTo>
                <a:lnTo>
                  <a:pt x="403" y="117"/>
                </a:lnTo>
                <a:lnTo>
                  <a:pt x="341" y="50"/>
                </a:lnTo>
                <a:lnTo>
                  <a:pt x="440" y="50"/>
                </a:lnTo>
                <a:close/>
                <a:moveTo>
                  <a:pt x="235" y="50"/>
                </a:moveTo>
                <a:lnTo>
                  <a:pt x="191" y="113"/>
                </a:lnTo>
                <a:lnTo>
                  <a:pt x="154" y="50"/>
                </a:lnTo>
                <a:lnTo>
                  <a:pt x="235" y="50"/>
                </a:lnTo>
                <a:close/>
                <a:moveTo>
                  <a:pt x="110" y="73"/>
                </a:moveTo>
                <a:lnTo>
                  <a:pt x="145" y="134"/>
                </a:lnTo>
                <a:lnTo>
                  <a:pt x="71" y="134"/>
                </a:lnTo>
                <a:lnTo>
                  <a:pt x="110" y="73"/>
                </a:lnTo>
                <a:close/>
                <a:moveTo>
                  <a:pt x="170" y="184"/>
                </a:moveTo>
                <a:lnTo>
                  <a:pt x="223" y="354"/>
                </a:lnTo>
                <a:lnTo>
                  <a:pt x="79" y="184"/>
                </a:lnTo>
                <a:lnTo>
                  <a:pt x="170" y="184"/>
                </a:lnTo>
                <a:close/>
                <a:moveTo>
                  <a:pt x="366" y="330"/>
                </a:moveTo>
                <a:lnTo>
                  <a:pt x="425" y="184"/>
                </a:lnTo>
                <a:lnTo>
                  <a:pt x="490" y="184"/>
                </a:lnTo>
                <a:lnTo>
                  <a:pt x="366" y="330"/>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dist"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800"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outVertical)">
                                      <p:cBhvr>
                                        <p:cTn id="20" dur="500"/>
                                        <p:tgtEl>
                                          <p:spTgt spid="29"/>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outVertical)">
                                      <p:cBhvr>
                                        <p:cTn id="24" dur="500"/>
                                        <p:tgtEl>
                                          <p:spTgt spid="2"/>
                                        </p:tgtEl>
                                      </p:cBhvr>
                                    </p:animEffect>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2500"/>
                            </p:stCondLst>
                            <p:childTnLst>
                              <p:par>
                                <p:cTn id="30" presetID="2" presetClass="entr" presetSubtype="4" fill="hold" nodeType="afterEffect" nodePh="1">
                                  <p:stCondLst>
                                    <p:cond delay="0"/>
                                  </p:stCondLst>
                                  <p:endCondLst>
                                    <p:cond evt="begin" delay="0">
                                      <p:tn val="30"/>
                                    </p:cond>
                                  </p:endCondLst>
                                  <p:childTnLst>
                                    <p:set>
                                      <p:cBhvr>
                                        <p:cTn id="31" dur="1" fill="hold">
                                          <p:stCondLst>
                                            <p:cond delay="0"/>
                                          </p:stCondLst>
                                        </p:cTn>
                                        <p:tgtEl>
                                          <p:spTgt spid="8">
                                            <p:txEl>
                                              <p:pRg st="0" end="0"/>
                                            </p:txEl>
                                          </p:spTgt>
                                        </p:tgtEl>
                                        <p:attrNameLst>
                                          <p:attrName>style.visibility</p:attrName>
                                        </p:attrNameLst>
                                      </p:cBhvr>
                                      <p:to>
                                        <p:strVal val="visible"/>
                                      </p:to>
                                    </p:set>
                                    <p:anim calcmode="lin" valueType="num">
                                      <p:cBhvr additive="base">
                                        <p:cTn id="3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2"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83252" y="182320"/>
              <a:ext cx="2185214" cy="276999"/>
            </a:xfrm>
            <a:prstGeom prst="rect">
              <a:avLst/>
            </a:prstGeom>
          </p:spPr>
          <p:txBody>
            <a:bodyPr wrap="none">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rPr>
                <a:t>河南省智教数据股份有限公司</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9668466" y="233831"/>
              <a:ext cx="184731" cy="276999"/>
            </a:xfrm>
            <a:prstGeom prst="rect">
              <a:avLst/>
            </a:prstGeom>
          </p:spPr>
          <p:txBody>
            <a:bodyPr wrap="none">
              <a:spAutoFit/>
            </a:bodyPr>
            <a:lstStyle/>
            <a:p>
              <a:pPr algn="dist"/>
              <a:endParaRPr lang="en-US" altLang="zh-CN" sz="1200" dirty="0">
                <a:solidFill>
                  <a:schemeClr val="bg1"/>
                </a:solidFill>
                <a:ea typeface="微软雅黑" panose="020B0503020204020204" pitchFamily="34" charset="-122"/>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公司管理</a:t>
              </a:r>
              <a:endParaRPr lang="zh-CN" altLang="en-US" sz="2400" dirty="0">
                <a:latin typeface="微软雅黑" panose="020B0503020204020204" pitchFamily="34" charset="-122"/>
                <a:ea typeface="微软雅黑" panose="020B0503020204020204" pitchFamily="34" charset="-122"/>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7" name="矩形 6"/>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表格 12"/>
          <p:cNvGraphicFramePr/>
          <p:nvPr>
            <p:custDataLst>
              <p:tags r:id="rId2"/>
            </p:custDataLst>
          </p:nvPr>
        </p:nvGraphicFramePr>
        <p:xfrm>
          <a:off x="1417955" y="1130935"/>
          <a:ext cx="9695180" cy="5232400"/>
        </p:xfrm>
        <a:graphic>
          <a:graphicData uri="http://schemas.openxmlformats.org/drawingml/2006/table">
            <a:tbl>
              <a:tblPr firstRow="1" bandRow="1">
                <a:tableStyleId>{5C22544A-7EE6-4342-B048-85BDC9FD1C3A}</a:tableStyleId>
              </a:tblPr>
              <a:tblGrid>
                <a:gridCol w="1624965"/>
                <a:gridCol w="3538855"/>
                <a:gridCol w="814705"/>
                <a:gridCol w="1831340"/>
                <a:gridCol w="1885315"/>
              </a:tblGrid>
              <a:tr h="382905">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节点检查时间</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solidFill>
                      <a:schemeClr val="accent1">
                        <a:alpha val="51000"/>
                      </a:schemeClr>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检查内容</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solidFill>
                      <a:schemeClr val="accent1">
                        <a:alpha val="51000"/>
                      </a:schemeClr>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进度</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solidFill>
                      <a:schemeClr val="accent1">
                        <a:alpha val="51000"/>
                      </a:schemeClr>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存在问题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solidFill>
                      <a:schemeClr val="accent1">
                        <a:alpha val="51000"/>
                      </a:schemeClr>
                    </a:solid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解决措施</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solidFill>
                      <a:schemeClr val="accent1">
                        <a:alpha val="51000"/>
                      </a:schemeClr>
                    </a:solidFill>
                  </a:tcPr>
                </a:tc>
              </a:tr>
              <a:tr h="914400">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2021.04.10</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硬件测试以及部署模型所需基本环境</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100%</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硬件性能较差、操作较不方便</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产品对检测速度要求不高，因此未采取其他措施</a:t>
                      </a:r>
                      <a:endParaRPr lang="zh-CN" altLang="en-US"/>
                    </a:p>
                  </a:txBody>
                  <a:tcPr anchor="ctr" anchorCtr="0">
                    <a:solidFill>
                      <a:schemeClr val="accent1">
                        <a:tint val="40000"/>
                        <a:alpha val="51000"/>
                      </a:schemeClr>
                    </a:solidFill>
                  </a:tcPr>
                </a:tc>
              </a:tr>
              <a:tr h="914400">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2021.04.20</a:t>
                      </a:r>
                      <a:endParaRPr lang="en-US" altLang="en-US" sz="1800" b="0">
                        <a:latin typeface="宋体" panose="02010600030101010101" pitchFamily="2" charset="-122"/>
                        <a:ea typeface="宋体" panose="02010600030101010101" pitchFamily="2" charset="-122"/>
                        <a:cs typeface="宋体" panose="02010600030101010101" pitchFamily="2" charset="-122"/>
                        <a:sym typeface="+mn-ea"/>
                      </a:endParaRPr>
                    </a:p>
                    <a:p>
                      <a:pPr algn="ctr">
                        <a:buNone/>
                      </a:pP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购买阿里云服务器、部署服务器环境、购买域名并备案、域名解析、为域名访问添加SSL证书</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100%</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20000"/>
                        <a:alpha val="51000"/>
                      </a:schemeClr>
                    </a:solidFill>
                  </a:tcPr>
                </a:tc>
              </a:tr>
              <a:tr h="640080">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2021.05.01</a:t>
                      </a:r>
                      <a:endParaRPr lang="en-US" altLang="en-US" sz="1800" b="0">
                        <a:latin typeface="宋体" panose="02010600030101010101" pitchFamily="2" charset="-122"/>
                        <a:ea typeface="宋体" panose="02010600030101010101" pitchFamily="2" charset="-122"/>
                        <a:cs typeface="宋体" panose="02010600030101010101" pitchFamily="2" charset="-122"/>
                        <a:sym typeface="+mn-ea"/>
                      </a:endParaRPr>
                    </a:p>
                    <a:p>
                      <a:pPr algn="ctr">
                        <a:buNone/>
                      </a:pP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数据库设计与开发，前端实现登录与注册，后端相关接口开发</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100%</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40000"/>
                        <a:alpha val="51000"/>
                      </a:schemeClr>
                    </a:solidFill>
                  </a:tcPr>
                </a:tc>
              </a:tr>
              <a:tr h="640080">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2021.05.20</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软硬件联调，实现教室人数检测和数据库更新流程</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100%</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20000"/>
                        <a:alpha val="51000"/>
                      </a:schemeClr>
                    </a:solidFill>
                  </a:tcPr>
                </a:tc>
              </a:tr>
              <a:tr h="640080">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2021.06.15</a:t>
                      </a:r>
                      <a:endParaRPr lang="en-US" altLang="en-US" sz="1800" b="0">
                        <a:latin typeface="宋体" panose="02010600030101010101" pitchFamily="2" charset="-122"/>
                        <a:ea typeface="宋体" panose="02010600030101010101" pitchFamily="2" charset="-122"/>
                        <a:cs typeface="宋体" panose="02010600030101010101" pitchFamily="2" charset="-122"/>
                        <a:sym typeface="+mn-ea"/>
                      </a:endParaRPr>
                    </a:p>
                    <a:p>
                      <a:pPr algn="ctr">
                        <a:buNone/>
                      </a:pP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完成教室订阅与智能个性化推荐、人数动态统计生成报表功能</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100%</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40000"/>
                        <a:alpha val="51000"/>
                      </a:schemeClr>
                    </a:solidFill>
                  </a:tcPr>
                </a:tc>
              </a:tr>
              <a:tr h="640080">
                <a:tc>
                  <a:txBody>
                    <a:bodyPr/>
                    <a:p>
                      <a:pPr indent="0"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2021.07.05</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各功能整合，小程序功能完整性检查</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100%</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2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20000"/>
                        <a:alpha val="51000"/>
                      </a:schemeClr>
                    </a:solidFill>
                  </a:tcPr>
                </a:tc>
              </a:tr>
              <a:tr h="460375">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2021.07.10</a:t>
                      </a:r>
                      <a:endParaRPr lang="zh-CN" altLang="en-US"/>
                    </a:p>
                  </a:txBody>
                  <a:tcPr anchor="ctr" anchorCtr="0">
                    <a:solidFill>
                      <a:schemeClr val="accent1">
                        <a:tint val="40000"/>
                        <a:alpha val="51000"/>
                      </a:schemeClr>
                    </a:solidFill>
                  </a:tcPr>
                </a:tc>
                <a:tc>
                  <a:txBody>
                    <a:bodyPr/>
                    <a:p>
                      <a:pPr indent="0"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小程序上线</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100%</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40000"/>
                        <a:alpha val="51000"/>
                      </a:schemeClr>
                    </a:solidFill>
                  </a:tcPr>
                </a:tc>
                <a:tc>
                  <a:txBody>
                    <a:bodyPr/>
                    <a:p>
                      <a:pPr algn="ctr" fontAlgn="auto">
                        <a:buNone/>
                      </a:pPr>
                      <a:r>
                        <a:rPr lang="en-US" sz="1800">
                          <a:latin typeface="宋体" panose="02010600030101010101" pitchFamily="2" charset="-122"/>
                          <a:ea typeface="宋体" panose="02010600030101010101" pitchFamily="2" charset="-122"/>
                          <a:cs typeface="宋体" panose="02010600030101010101" pitchFamily="2" charset="-122"/>
                          <a:sym typeface="+mn-ea"/>
                        </a:rPr>
                        <a:t>无</a:t>
                      </a:r>
                      <a:endParaRPr lang="zh-CN" altLang="en-US"/>
                    </a:p>
                  </a:txBody>
                  <a:tcPr anchor="ctr" anchorCtr="0">
                    <a:solidFill>
                      <a:schemeClr val="accent1">
                        <a:tint val="40000"/>
                        <a:alpha val="51000"/>
                      </a:schemeClr>
                    </a:solidFill>
                  </a:tcPr>
                </a:tc>
              </a:tr>
            </a:tbl>
          </a:graphicData>
        </a:graphic>
      </p:graphicFrame>
      <p:sp>
        <p:nvSpPr>
          <p:cNvPr id="100" name="文本框 99"/>
          <p:cNvSpPr txBox="1"/>
          <p:nvPr/>
        </p:nvSpPr>
        <p:spPr>
          <a:xfrm>
            <a:off x="835025" y="685800"/>
            <a:ext cx="5080000" cy="368300"/>
          </a:xfrm>
          <a:prstGeom prst="rect">
            <a:avLst/>
          </a:prstGeom>
          <a:noFill/>
          <a:ln w="9525">
            <a:noFill/>
          </a:ln>
        </p:spPr>
        <p:txBody>
          <a:bodyPr>
            <a:spAutoFit/>
          </a:bodyPr>
          <a:p>
            <a:pPr indent="0"/>
            <a:r>
              <a:rPr lang="zh-CN" b="0">
                <a:ea typeface="宋体" panose="02010600030101010101" pitchFamily="2" charset="-122"/>
              </a:rPr>
              <a:t>开发阶段</a:t>
            </a:r>
            <a:r>
              <a:rPr lang="zh-CN" b="0">
                <a:ea typeface="宋体" panose="02010600030101010101" pitchFamily="2" charset="-122"/>
              </a:rPr>
              <a:t>控制节点划分与实际项目进度</a:t>
            </a:r>
            <a:endParaRPr lang="zh-CN" altLang="en-US" b="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165835" y="1727666"/>
            <a:ext cx="2645901"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PART 04</a:t>
            </a:r>
            <a:endParaRPr kumimoji="0" lang="zh-CN" altLang="en-US" sz="4000" b="1"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6976320" y="2552788"/>
            <a:ext cx="2797316" cy="814070"/>
          </a:xfrm>
          <a:prstGeom prst="rect">
            <a:avLst/>
          </a:prstGeom>
        </p:spPr>
        <p:txBody>
          <a:bodyPr wrap="square" lIns="121960" tIns="60980" rIns="121960" bIns="6098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市场调研</a:t>
            </a:r>
            <a:endParaRPr kumimoji="0" lang="zh-CN" altLang="en-US" sz="4500" b="1" i="0" u="none" strike="noStrike" kern="1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cxnSp>
        <p:nvCxnSpPr>
          <p:cNvPr id="3" name="直接连接符 2"/>
          <p:cNvCxnSpPr/>
          <p:nvPr/>
        </p:nvCxnSpPr>
        <p:spPr>
          <a:xfrm>
            <a:off x="6096000" y="3771900"/>
            <a:ext cx="4591050" cy="0"/>
          </a:xfrm>
          <a:prstGeom prst="line">
            <a:avLst/>
          </a:prstGeom>
          <a:ln w="38100">
            <a:solidFill>
              <a:srgbClr val="2C5568"/>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861742" y="3366956"/>
            <a:ext cx="3254858" cy="3683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rPr>
              <a:t>market research</a:t>
            </a:r>
            <a:endParaRPr kumimoji="0" lang="en-US" altLang="zh-CN"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
        <p:nvSpPr>
          <p:cNvPr id="9" name="平行四边形 8"/>
          <p:cNvSpPr/>
          <p:nvPr/>
        </p:nvSpPr>
        <p:spPr>
          <a:xfrm>
            <a:off x="7850" y="0"/>
            <a:ext cx="4297449" cy="6858000"/>
          </a:xfrm>
          <a:prstGeom prst="parallelogram">
            <a:avLst>
              <a:gd name="adj" fmla="val 7155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21842" b="10018"/>
          <a:stretch>
            <a:fillRect/>
          </a:stretch>
        </p:blipFill>
        <p:spPr>
          <a:xfrm flipH="1">
            <a:off x="990601" y="0"/>
            <a:ext cx="6448381" cy="6858000"/>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sp>
        <p:nvSpPr>
          <p:cNvPr id="8" name="isḻîḑê"/>
          <p:cNvSpPr/>
          <p:nvPr/>
        </p:nvSpPr>
        <p:spPr bwMode="auto">
          <a:xfrm>
            <a:off x="7192347" y="4163218"/>
            <a:ext cx="2320182" cy="1175709"/>
          </a:xfrm>
          <a:custGeom>
            <a:avLst/>
            <a:gdLst>
              <a:gd name="T0" fmla="*/ 570 w 570"/>
              <a:gd name="T1" fmla="*/ 162 h 490"/>
              <a:gd name="T2" fmla="*/ 570 w 570"/>
              <a:gd name="T3" fmla="*/ 155 h 490"/>
              <a:gd name="T4" fmla="*/ 568 w 570"/>
              <a:gd name="T5" fmla="*/ 149 h 490"/>
              <a:gd name="T6" fmla="*/ 568 w 570"/>
              <a:gd name="T7" fmla="*/ 148 h 490"/>
              <a:gd name="T8" fmla="*/ 504 w 570"/>
              <a:gd name="T9" fmla="*/ 14 h 490"/>
              <a:gd name="T10" fmla="*/ 502 w 570"/>
              <a:gd name="T11" fmla="*/ 10 h 490"/>
              <a:gd name="T12" fmla="*/ 497 w 570"/>
              <a:gd name="T13" fmla="*/ 5 h 490"/>
              <a:gd name="T14" fmla="*/ 491 w 570"/>
              <a:gd name="T15" fmla="*/ 2 h 490"/>
              <a:gd name="T16" fmla="*/ 482 w 570"/>
              <a:gd name="T17" fmla="*/ 0 h 490"/>
              <a:gd name="T18" fmla="*/ 110 w 570"/>
              <a:gd name="T19" fmla="*/ 0 h 490"/>
              <a:gd name="T20" fmla="*/ 102 w 570"/>
              <a:gd name="T21" fmla="*/ 2 h 490"/>
              <a:gd name="T22" fmla="*/ 96 w 570"/>
              <a:gd name="T23" fmla="*/ 5 h 490"/>
              <a:gd name="T24" fmla="*/ 91 w 570"/>
              <a:gd name="T25" fmla="*/ 9 h 490"/>
              <a:gd name="T26" fmla="*/ 4 w 570"/>
              <a:gd name="T27" fmla="*/ 146 h 490"/>
              <a:gd name="T28" fmla="*/ 2 w 570"/>
              <a:gd name="T29" fmla="*/ 149 h 490"/>
              <a:gd name="T30" fmla="*/ 1 w 570"/>
              <a:gd name="T31" fmla="*/ 154 h 490"/>
              <a:gd name="T32" fmla="*/ 0 w 570"/>
              <a:gd name="T33" fmla="*/ 160 h 490"/>
              <a:gd name="T34" fmla="*/ 1 w 570"/>
              <a:gd name="T35" fmla="*/ 167 h 490"/>
              <a:gd name="T36" fmla="*/ 3 w 570"/>
              <a:gd name="T37" fmla="*/ 171 h 490"/>
              <a:gd name="T38" fmla="*/ 6 w 570"/>
              <a:gd name="T39" fmla="*/ 175 h 490"/>
              <a:gd name="T40" fmla="*/ 282 w 570"/>
              <a:gd name="T41" fmla="*/ 490 h 490"/>
              <a:gd name="T42" fmla="*/ 284 w 570"/>
              <a:gd name="T43" fmla="*/ 490 h 490"/>
              <a:gd name="T44" fmla="*/ 284 w 570"/>
              <a:gd name="T45" fmla="*/ 490 h 490"/>
              <a:gd name="T46" fmla="*/ 284 w 570"/>
              <a:gd name="T47" fmla="*/ 490 h 490"/>
              <a:gd name="T48" fmla="*/ 292 w 570"/>
              <a:gd name="T49" fmla="*/ 488 h 490"/>
              <a:gd name="T50" fmla="*/ 298 w 570"/>
              <a:gd name="T51" fmla="*/ 485 h 490"/>
              <a:gd name="T52" fmla="*/ 564 w 570"/>
              <a:gd name="T53" fmla="*/ 175 h 490"/>
              <a:gd name="T54" fmla="*/ 566 w 570"/>
              <a:gd name="T55" fmla="*/ 173 h 490"/>
              <a:gd name="T56" fmla="*/ 568 w 570"/>
              <a:gd name="T57" fmla="*/ 168 h 490"/>
              <a:gd name="T58" fmla="*/ 223 w 570"/>
              <a:gd name="T59" fmla="*/ 184 h 490"/>
              <a:gd name="T60" fmla="*/ 287 w 570"/>
              <a:gd name="T61" fmla="*/ 390 h 490"/>
              <a:gd name="T62" fmla="*/ 237 w 570"/>
              <a:gd name="T63" fmla="*/ 134 h 490"/>
              <a:gd name="T64" fmla="*/ 351 w 570"/>
              <a:gd name="T65" fmla="*/ 134 h 490"/>
              <a:gd name="T66" fmla="*/ 505 w 570"/>
              <a:gd name="T67" fmla="*/ 134 h 490"/>
              <a:gd name="T68" fmla="*/ 480 w 570"/>
              <a:gd name="T69" fmla="*/ 81 h 490"/>
              <a:gd name="T70" fmla="*/ 440 w 570"/>
              <a:gd name="T71" fmla="*/ 50 h 490"/>
              <a:gd name="T72" fmla="*/ 341 w 570"/>
              <a:gd name="T73" fmla="*/ 50 h 490"/>
              <a:gd name="T74" fmla="*/ 235 w 570"/>
              <a:gd name="T75" fmla="*/ 50 h 490"/>
              <a:gd name="T76" fmla="*/ 154 w 570"/>
              <a:gd name="T77" fmla="*/ 50 h 490"/>
              <a:gd name="T78" fmla="*/ 110 w 570"/>
              <a:gd name="T79" fmla="*/ 73 h 490"/>
              <a:gd name="T80" fmla="*/ 71 w 570"/>
              <a:gd name="T81" fmla="*/ 134 h 490"/>
              <a:gd name="T82" fmla="*/ 170 w 570"/>
              <a:gd name="T83" fmla="*/ 184 h 490"/>
              <a:gd name="T84" fmla="*/ 79 w 570"/>
              <a:gd name="T85" fmla="*/ 184 h 490"/>
              <a:gd name="T86" fmla="*/ 366 w 570"/>
              <a:gd name="T87" fmla="*/ 330 h 490"/>
              <a:gd name="T88" fmla="*/ 490 w 570"/>
              <a:gd name="T89" fmla="*/ 18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0" h="490">
                <a:moveTo>
                  <a:pt x="569" y="164"/>
                </a:moveTo>
                <a:cubicBezTo>
                  <a:pt x="569" y="163"/>
                  <a:pt x="570" y="162"/>
                  <a:pt x="570" y="162"/>
                </a:cubicBezTo>
                <a:cubicBezTo>
                  <a:pt x="570" y="160"/>
                  <a:pt x="570" y="159"/>
                  <a:pt x="570" y="157"/>
                </a:cubicBezTo>
                <a:cubicBezTo>
                  <a:pt x="570" y="157"/>
                  <a:pt x="570" y="156"/>
                  <a:pt x="570" y="155"/>
                </a:cubicBezTo>
                <a:cubicBezTo>
                  <a:pt x="569" y="153"/>
                  <a:pt x="569" y="151"/>
                  <a:pt x="568" y="150"/>
                </a:cubicBezTo>
                <a:cubicBezTo>
                  <a:pt x="568" y="149"/>
                  <a:pt x="568" y="149"/>
                  <a:pt x="568" y="149"/>
                </a:cubicBezTo>
                <a:cubicBezTo>
                  <a:pt x="568" y="149"/>
                  <a:pt x="568" y="148"/>
                  <a:pt x="568" y="148"/>
                </a:cubicBezTo>
                <a:cubicBezTo>
                  <a:pt x="568" y="148"/>
                  <a:pt x="568" y="148"/>
                  <a:pt x="568" y="148"/>
                </a:cubicBezTo>
                <a:lnTo>
                  <a:pt x="505" y="15"/>
                </a:lnTo>
                <a:cubicBezTo>
                  <a:pt x="504" y="14"/>
                  <a:pt x="504" y="14"/>
                  <a:pt x="504" y="14"/>
                </a:cubicBezTo>
                <a:cubicBezTo>
                  <a:pt x="504" y="13"/>
                  <a:pt x="504" y="13"/>
                  <a:pt x="504" y="12"/>
                </a:cubicBezTo>
                <a:cubicBezTo>
                  <a:pt x="503" y="12"/>
                  <a:pt x="502" y="11"/>
                  <a:pt x="502" y="10"/>
                </a:cubicBezTo>
                <a:cubicBezTo>
                  <a:pt x="501" y="9"/>
                  <a:pt x="501" y="9"/>
                  <a:pt x="500" y="8"/>
                </a:cubicBezTo>
                <a:cubicBezTo>
                  <a:pt x="499" y="7"/>
                  <a:pt x="498" y="6"/>
                  <a:pt x="497" y="5"/>
                </a:cubicBezTo>
                <a:cubicBezTo>
                  <a:pt x="496" y="5"/>
                  <a:pt x="496" y="4"/>
                  <a:pt x="495" y="4"/>
                </a:cubicBezTo>
                <a:cubicBezTo>
                  <a:pt x="494" y="3"/>
                  <a:pt x="492" y="3"/>
                  <a:pt x="491" y="2"/>
                </a:cubicBezTo>
                <a:cubicBezTo>
                  <a:pt x="490" y="2"/>
                  <a:pt x="489" y="1"/>
                  <a:pt x="489" y="1"/>
                </a:cubicBezTo>
                <a:cubicBezTo>
                  <a:pt x="487" y="1"/>
                  <a:pt x="484" y="0"/>
                  <a:pt x="482" y="0"/>
                </a:cubicBezTo>
                <a:lnTo>
                  <a:pt x="284" y="0"/>
                </a:lnTo>
                <a:lnTo>
                  <a:pt x="110" y="0"/>
                </a:lnTo>
                <a:cubicBezTo>
                  <a:pt x="108" y="0"/>
                  <a:pt x="106" y="0"/>
                  <a:pt x="104" y="1"/>
                </a:cubicBezTo>
                <a:cubicBezTo>
                  <a:pt x="103" y="1"/>
                  <a:pt x="103" y="2"/>
                  <a:pt x="102" y="2"/>
                </a:cubicBezTo>
                <a:cubicBezTo>
                  <a:pt x="101" y="2"/>
                  <a:pt x="99" y="3"/>
                  <a:pt x="98" y="3"/>
                </a:cubicBezTo>
                <a:cubicBezTo>
                  <a:pt x="97" y="4"/>
                  <a:pt x="97" y="4"/>
                  <a:pt x="96" y="5"/>
                </a:cubicBezTo>
                <a:cubicBezTo>
                  <a:pt x="95" y="6"/>
                  <a:pt x="94" y="6"/>
                  <a:pt x="93" y="7"/>
                </a:cubicBezTo>
                <a:cubicBezTo>
                  <a:pt x="92" y="8"/>
                  <a:pt x="92" y="9"/>
                  <a:pt x="91" y="9"/>
                </a:cubicBezTo>
                <a:cubicBezTo>
                  <a:pt x="91" y="10"/>
                  <a:pt x="90" y="11"/>
                  <a:pt x="89" y="12"/>
                </a:cubicBezTo>
                <a:lnTo>
                  <a:pt x="4" y="146"/>
                </a:lnTo>
                <a:cubicBezTo>
                  <a:pt x="3" y="146"/>
                  <a:pt x="3" y="147"/>
                  <a:pt x="3" y="147"/>
                </a:cubicBezTo>
                <a:cubicBezTo>
                  <a:pt x="3" y="148"/>
                  <a:pt x="2" y="148"/>
                  <a:pt x="2" y="149"/>
                </a:cubicBezTo>
                <a:cubicBezTo>
                  <a:pt x="2" y="149"/>
                  <a:pt x="2" y="150"/>
                  <a:pt x="2" y="150"/>
                </a:cubicBezTo>
                <a:cubicBezTo>
                  <a:pt x="1" y="151"/>
                  <a:pt x="1" y="152"/>
                  <a:pt x="1" y="154"/>
                </a:cubicBezTo>
                <a:cubicBezTo>
                  <a:pt x="0" y="155"/>
                  <a:pt x="0" y="156"/>
                  <a:pt x="0" y="157"/>
                </a:cubicBezTo>
                <a:cubicBezTo>
                  <a:pt x="0" y="158"/>
                  <a:pt x="0" y="159"/>
                  <a:pt x="0" y="160"/>
                </a:cubicBezTo>
                <a:cubicBezTo>
                  <a:pt x="0" y="162"/>
                  <a:pt x="0" y="163"/>
                  <a:pt x="0" y="164"/>
                </a:cubicBezTo>
                <a:cubicBezTo>
                  <a:pt x="1" y="165"/>
                  <a:pt x="1" y="166"/>
                  <a:pt x="1" y="167"/>
                </a:cubicBezTo>
                <a:cubicBezTo>
                  <a:pt x="2" y="168"/>
                  <a:pt x="2" y="169"/>
                  <a:pt x="2" y="170"/>
                </a:cubicBezTo>
                <a:cubicBezTo>
                  <a:pt x="3" y="170"/>
                  <a:pt x="3" y="171"/>
                  <a:pt x="3" y="171"/>
                </a:cubicBezTo>
                <a:cubicBezTo>
                  <a:pt x="3" y="172"/>
                  <a:pt x="4" y="173"/>
                  <a:pt x="5" y="173"/>
                </a:cubicBezTo>
                <a:cubicBezTo>
                  <a:pt x="5" y="174"/>
                  <a:pt x="5" y="175"/>
                  <a:pt x="6" y="175"/>
                </a:cubicBezTo>
                <a:lnTo>
                  <a:pt x="264" y="481"/>
                </a:lnTo>
                <a:cubicBezTo>
                  <a:pt x="269" y="486"/>
                  <a:pt x="276" y="490"/>
                  <a:pt x="282" y="490"/>
                </a:cubicBezTo>
                <a:cubicBezTo>
                  <a:pt x="282" y="490"/>
                  <a:pt x="282" y="490"/>
                  <a:pt x="283" y="490"/>
                </a:cubicBezTo>
                <a:lnTo>
                  <a:pt x="284" y="490"/>
                </a:lnTo>
                <a:lnTo>
                  <a:pt x="284" y="490"/>
                </a:lnTo>
                <a:lnTo>
                  <a:pt x="284" y="490"/>
                </a:lnTo>
                <a:lnTo>
                  <a:pt x="284" y="490"/>
                </a:lnTo>
                <a:lnTo>
                  <a:pt x="284" y="490"/>
                </a:lnTo>
                <a:cubicBezTo>
                  <a:pt x="286" y="490"/>
                  <a:pt x="288" y="489"/>
                  <a:pt x="290" y="489"/>
                </a:cubicBezTo>
                <a:cubicBezTo>
                  <a:pt x="291" y="489"/>
                  <a:pt x="291" y="488"/>
                  <a:pt x="292" y="488"/>
                </a:cubicBezTo>
                <a:cubicBezTo>
                  <a:pt x="294" y="488"/>
                  <a:pt x="295" y="487"/>
                  <a:pt x="297" y="486"/>
                </a:cubicBezTo>
                <a:cubicBezTo>
                  <a:pt x="297" y="486"/>
                  <a:pt x="298" y="485"/>
                  <a:pt x="298" y="485"/>
                </a:cubicBezTo>
                <a:cubicBezTo>
                  <a:pt x="300" y="484"/>
                  <a:pt x="301" y="483"/>
                  <a:pt x="303" y="481"/>
                </a:cubicBezTo>
                <a:lnTo>
                  <a:pt x="564" y="175"/>
                </a:lnTo>
                <a:cubicBezTo>
                  <a:pt x="564" y="175"/>
                  <a:pt x="565" y="175"/>
                  <a:pt x="565" y="174"/>
                </a:cubicBezTo>
                <a:cubicBezTo>
                  <a:pt x="565" y="174"/>
                  <a:pt x="566" y="173"/>
                  <a:pt x="566" y="173"/>
                </a:cubicBezTo>
                <a:cubicBezTo>
                  <a:pt x="567" y="172"/>
                  <a:pt x="567" y="171"/>
                  <a:pt x="567" y="171"/>
                </a:cubicBezTo>
                <a:cubicBezTo>
                  <a:pt x="567" y="170"/>
                  <a:pt x="568" y="169"/>
                  <a:pt x="568" y="168"/>
                </a:cubicBezTo>
                <a:cubicBezTo>
                  <a:pt x="569" y="167"/>
                  <a:pt x="569" y="166"/>
                  <a:pt x="569" y="164"/>
                </a:cubicBezTo>
                <a:close/>
                <a:moveTo>
                  <a:pt x="223" y="184"/>
                </a:moveTo>
                <a:lnTo>
                  <a:pt x="371" y="184"/>
                </a:lnTo>
                <a:lnTo>
                  <a:pt x="287" y="390"/>
                </a:lnTo>
                <a:lnTo>
                  <a:pt x="223" y="184"/>
                </a:lnTo>
                <a:close/>
                <a:moveTo>
                  <a:pt x="237" y="134"/>
                </a:moveTo>
                <a:lnTo>
                  <a:pt x="286" y="65"/>
                </a:lnTo>
                <a:lnTo>
                  <a:pt x="351" y="134"/>
                </a:lnTo>
                <a:lnTo>
                  <a:pt x="237" y="134"/>
                </a:lnTo>
                <a:close/>
                <a:moveTo>
                  <a:pt x="505" y="134"/>
                </a:moveTo>
                <a:lnTo>
                  <a:pt x="451" y="134"/>
                </a:lnTo>
                <a:lnTo>
                  <a:pt x="480" y="81"/>
                </a:lnTo>
                <a:lnTo>
                  <a:pt x="505" y="134"/>
                </a:lnTo>
                <a:close/>
                <a:moveTo>
                  <a:pt x="440" y="50"/>
                </a:moveTo>
                <a:lnTo>
                  <a:pt x="403" y="117"/>
                </a:lnTo>
                <a:lnTo>
                  <a:pt x="341" y="50"/>
                </a:lnTo>
                <a:lnTo>
                  <a:pt x="440" y="50"/>
                </a:lnTo>
                <a:close/>
                <a:moveTo>
                  <a:pt x="235" y="50"/>
                </a:moveTo>
                <a:lnTo>
                  <a:pt x="191" y="113"/>
                </a:lnTo>
                <a:lnTo>
                  <a:pt x="154" y="50"/>
                </a:lnTo>
                <a:lnTo>
                  <a:pt x="235" y="50"/>
                </a:lnTo>
                <a:close/>
                <a:moveTo>
                  <a:pt x="110" y="73"/>
                </a:moveTo>
                <a:lnTo>
                  <a:pt x="145" y="134"/>
                </a:lnTo>
                <a:lnTo>
                  <a:pt x="71" y="134"/>
                </a:lnTo>
                <a:lnTo>
                  <a:pt x="110" y="73"/>
                </a:lnTo>
                <a:close/>
                <a:moveTo>
                  <a:pt x="170" y="184"/>
                </a:moveTo>
                <a:lnTo>
                  <a:pt x="223" y="354"/>
                </a:lnTo>
                <a:lnTo>
                  <a:pt x="79" y="184"/>
                </a:lnTo>
                <a:lnTo>
                  <a:pt x="170" y="184"/>
                </a:lnTo>
                <a:close/>
                <a:moveTo>
                  <a:pt x="366" y="330"/>
                </a:moveTo>
                <a:lnTo>
                  <a:pt x="425" y="184"/>
                </a:lnTo>
                <a:lnTo>
                  <a:pt x="490" y="184"/>
                </a:lnTo>
                <a:lnTo>
                  <a:pt x="366" y="330"/>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dist"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800" b="0" i="0" u="none" strike="noStrike" kern="1200" cap="none" spc="0" normalizeH="0" baseline="0" noProof="0" dirty="0">
              <a:ln>
                <a:noFill/>
              </a:ln>
              <a:solidFill>
                <a:srgbClr val="2C5568"/>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outVertical)">
                                      <p:cBhvr>
                                        <p:cTn id="20" dur="500"/>
                                        <p:tgtEl>
                                          <p:spTgt spid="29"/>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outVertical)">
                                      <p:cBhvr>
                                        <p:cTn id="24" dur="500"/>
                                        <p:tgtEl>
                                          <p:spTgt spid="2"/>
                                        </p:tgtEl>
                                      </p:cBhvr>
                                    </p:animEffect>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2500"/>
                            </p:stCondLst>
                            <p:childTnLst>
                              <p:par>
                                <p:cTn id="30" presetID="2" presetClass="entr" presetSubtype="4" fill="hold" nodeType="afterEffect" nodePh="1">
                                  <p:stCondLst>
                                    <p:cond delay="0"/>
                                  </p:stCondLst>
                                  <p:endCondLst>
                                    <p:cond evt="begin" delay="0">
                                      <p:tn val="30"/>
                                    </p:cond>
                                  </p:endCondLst>
                                  <p:childTnLst>
                                    <p:set>
                                      <p:cBhvr>
                                        <p:cTn id="31" dur="1" fill="hold">
                                          <p:stCondLst>
                                            <p:cond delay="0"/>
                                          </p:stCondLst>
                                        </p:cTn>
                                        <p:tgtEl>
                                          <p:spTgt spid="8">
                                            <p:txEl>
                                              <p:pRg st="0" end="0"/>
                                            </p:txEl>
                                          </p:spTgt>
                                        </p:tgtEl>
                                        <p:attrNameLst>
                                          <p:attrName>style.visibility</p:attrName>
                                        </p:attrNameLst>
                                      </p:cBhvr>
                                      <p:to>
                                        <p:strVal val="visible"/>
                                      </p:to>
                                    </p:set>
                                    <p:anim calcmode="lin" valueType="num">
                                      <p:cBhvr additive="base">
                                        <p:cTn id="3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2" grpId="0"/>
      <p:bldP spid="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81600" y="92446"/>
            <a:ext cx="7010400" cy="480164"/>
            <a:chOff x="5167600" y="113199"/>
            <a:chExt cx="7010400" cy="480164"/>
          </a:xfrm>
        </p:grpSpPr>
        <p:sp>
          <p:nvSpPr>
            <p:cNvPr id="2" name="矩形 1"/>
            <p:cNvSpPr/>
            <p:nvPr/>
          </p:nvSpPr>
          <p:spPr>
            <a:xfrm>
              <a:off x="5167600" y="113199"/>
              <a:ext cx="7010400" cy="480164"/>
            </a:xfrm>
            <a:prstGeom prst="rect">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83252" y="182320"/>
              <a:ext cx="2185214" cy="276999"/>
            </a:xfrm>
            <a:prstGeom prst="rect">
              <a:avLst/>
            </a:prstGeom>
          </p:spPr>
          <p:txBody>
            <a:bodyPr wrap="none">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rPr>
                <a:t>河南省智教数据股份有限公司</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9668466" y="233831"/>
              <a:ext cx="184731" cy="276999"/>
            </a:xfrm>
            <a:prstGeom prst="rect">
              <a:avLst/>
            </a:prstGeom>
          </p:spPr>
          <p:txBody>
            <a:bodyPr wrap="none">
              <a:spAutoFit/>
            </a:bodyPr>
            <a:lstStyle/>
            <a:p>
              <a:pPr algn="dist"/>
              <a:endParaRPr lang="en-US" altLang="zh-CN" sz="1200" dirty="0">
                <a:solidFill>
                  <a:schemeClr val="bg1"/>
                </a:solidFill>
                <a:ea typeface="微软雅黑" panose="020B0503020204020204" pitchFamily="34" charset="-122"/>
              </a:endParaRPr>
            </a:p>
          </p:txBody>
        </p:sp>
      </p:grpSp>
      <p:grpSp>
        <p:nvGrpSpPr>
          <p:cNvPr id="10" name="组合 9"/>
          <p:cNvGrpSpPr/>
          <p:nvPr/>
        </p:nvGrpSpPr>
        <p:grpSpPr>
          <a:xfrm>
            <a:off x="0" y="-9466"/>
            <a:ext cx="5443474" cy="619066"/>
            <a:chOff x="0" y="-9466"/>
            <a:chExt cx="5443474" cy="619066"/>
          </a:xfrm>
        </p:grpSpPr>
        <p:sp>
          <p:nvSpPr>
            <p:cNvPr id="8" name="文本框 7"/>
            <p:cNvSpPr txBox="1"/>
            <p:nvPr/>
          </p:nvSpPr>
          <p:spPr>
            <a:xfrm>
              <a:off x="1369378" y="120744"/>
              <a:ext cx="4074096"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市场调研</a:t>
              </a:r>
              <a:endParaRPr lang="zh-CN" altLang="en-US" sz="2400" dirty="0">
                <a:latin typeface="微软雅黑" panose="020B0503020204020204" pitchFamily="34" charset="-122"/>
                <a:ea typeface="微软雅黑" panose="020B0503020204020204" pitchFamily="34" charset="-122"/>
              </a:endParaRPr>
            </a:p>
          </p:txBody>
        </p:sp>
        <p:sp>
          <p:nvSpPr>
            <p:cNvPr id="33" name="平行四边形 32"/>
            <p:cNvSpPr/>
            <p:nvPr/>
          </p:nvSpPr>
          <p:spPr>
            <a:xfrm>
              <a:off x="0" y="-9466"/>
              <a:ext cx="834795" cy="619066"/>
            </a:xfrm>
            <a:prstGeom prst="parallelogram">
              <a:avLst>
                <a:gd name="adj" fmla="val 71730"/>
              </a:avLst>
            </a:prstGeom>
            <a:solidFill>
              <a:srgbClr val="2C5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1842" b="10018"/>
            <a:stretch>
              <a:fillRect/>
            </a:stretch>
          </p:blipFill>
          <p:spPr>
            <a:xfrm flipH="1">
              <a:off x="460476" y="-9466"/>
              <a:ext cx="908902" cy="619066"/>
            </a:xfrm>
            <a:custGeom>
              <a:avLst/>
              <a:gdLst>
                <a:gd name="connsiteX0" fmla="*/ 5226511 w 5226511"/>
                <a:gd name="connsiteY0" fmla="*/ 0 h 4673166"/>
                <a:gd name="connsiteX1" fmla="*/ 0 w 5226511"/>
                <a:gd name="connsiteY1" fmla="*/ 0 h 4673166"/>
                <a:gd name="connsiteX2" fmla="*/ 0 w 5226511"/>
                <a:gd name="connsiteY2" fmla="*/ 40165 h 4673166"/>
                <a:gd name="connsiteX3" fmla="*/ 2510564 w 5226511"/>
                <a:gd name="connsiteY3" fmla="*/ 4673166 h 4673166"/>
                <a:gd name="connsiteX4" fmla="*/ 4946182 w 5226511"/>
                <a:gd name="connsiteY4" fmla="*/ 4673166 h 4673166"/>
                <a:gd name="connsiteX5" fmla="*/ 2428192 w 5226511"/>
                <a:gd name="connsiteY5" fmla="*/ 1 h 4673166"/>
                <a:gd name="connsiteX6" fmla="*/ 5226511 w 5226511"/>
                <a:gd name="connsiteY6" fmla="*/ 1 h 467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511" h="4673166">
                  <a:moveTo>
                    <a:pt x="5226511" y="0"/>
                  </a:moveTo>
                  <a:lnTo>
                    <a:pt x="0" y="0"/>
                  </a:lnTo>
                  <a:lnTo>
                    <a:pt x="0" y="40165"/>
                  </a:lnTo>
                  <a:lnTo>
                    <a:pt x="2510564" y="4673166"/>
                  </a:lnTo>
                  <a:lnTo>
                    <a:pt x="4946182" y="4673166"/>
                  </a:lnTo>
                  <a:lnTo>
                    <a:pt x="2428192" y="1"/>
                  </a:lnTo>
                  <a:lnTo>
                    <a:pt x="5226511" y="1"/>
                  </a:lnTo>
                  <a:close/>
                </a:path>
              </a:pathLst>
            </a:custGeom>
          </p:spPr>
        </p:pic>
      </p:grpSp>
      <p:sp>
        <p:nvSpPr>
          <p:cNvPr id="5" name="文本框 4"/>
          <p:cNvSpPr txBox="1"/>
          <p:nvPr/>
        </p:nvSpPr>
        <p:spPr>
          <a:xfrm>
            <a:off x="1402702" y="1220934"/>
            <a:ext cx="8796375" cy="1527810"/>
          </a:xfrm>
          <a:prstGeom prst="rect">
            <a:avLst/>
          </a:prstGeom>
          <a:noFill/>
        </p:spPr>
        <p:txBody>
          <a:bodyPr wrap="square" rtlCol="0">
            <a:spAutoFit/>
          </a:bodyPr>
          <a:lstStyle/>
          <a:p>
            <a:pPr indent="304800" algn="just">
              <a:lnSpc>
                <a:spcPct val="173000"/>
              </a:lnSpc>
              <a:spcBef>
                <a:spcPts val="1300"/>
              </a:spcBef>
              <a:spcAft>
                <a:spcPts val="130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我们发现，高校虽然教室资源充足，但由于教室信息对同学们来说往往模糊不透明，学生经常需要花费大量时间寻找空教室进行自习，不仅费时费力，随着时间的推移还会慢慢消磨同学们自习的积极性，同时浪费教室资源。</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1" name="文本框 10"/>
          <p:cNvSpPr txBox="1"/>
          <p:nvPr/>
        </p:nvSpPr>
        <p:spPr>
          <a:xfrm>
            <a:off x="1369378" y="670839"/>
            <a:ext cx="2099387" cy="460375"/>
          </a:xfrm>
          <a:prstGeom prst="rect">
            <a:avLst/>
          </a:prstGeom>
          <a:noFill/>
        </p:spPr>
        <p:txBody>
          <a:bodyPr wrap="square" rtlCol="0">
            <a:spAutoFit/>
          </a:bodyPr>
          <a:lstStyle/>
          <a:p>
            <a:r>
              <a:rPr lang="zh-CN" altLang="en-US" sz="2400" b="1" dirty="0"/>
              <a:t>项目背景：</a:t>
            </a:r>
            <a:endParaRPr lang="zh-CN" altLang="en-US" sz="2400" b="1" dirty="0"/>
          </a:p>
        </p:txBody>
      </p:sp>
      <p:sp>
        <p:nvSpPr>
          <p:cNvPr id="6" name="文本框 5"/>
          <p:cNvSpPr txBox="1"/>
          <p:nvPr/>
        </p:nvSpPr>
        <p:spPr>
          <a:xfrm>
            <a:off x="1455576" y="3062716"/>
            <a:ext cx="2864497" cy="460375"/>
          </a:xfrm>
          <a:prstGeom prst="rect">
            <a:avLst/>
          </a:prstGeom>
          <a:noFill/>
        </p:spPr>
        <p:txBody>
          <a:bodyPr wrap="square" rtlCol="0">
            <a:spAutoFit/>
          </a:bodyPr>
          <a:lstStyle/>
          <a:p>
            <a:r>
              <a:rPr lang="zh-CN" altLang="en-US" sz="2400" b="1" dirty="0"/>
              <a:t>市场调研：</a:t>
            </a:r>
            <a:endParaRPr lang="zh-CN" altLang="en-US" sz="2400" b="1" dirty="0"/>
          </a:p>
        </p:txBody>
      </p:sp>
      <p:sp>
        <p:nvSpPr>
          <p:cNvPr id="7" name="文本框 6"/>
          <p:cNvSpPr txBox="1"/>
          <p:nvPr/>
        </p:nvSpPr>
        <p:spPr>
          <a:xfrm>
            <a:off x="1548882" y="3678241"/>
            <a:ext cx="8318315" cy="368300"/>
          </a:xfrm>
          <a:prstGeom prst="rect">
            <a:avLst/>
          </a:prstGeom>
          <a:noFill/>
        </p:spPr>
        <p:txBody>
          <a:bodyPr wrap="square" rtlCol="0">
            <a:spAutoFit/>
          </a:bodyPr>
          <a:lstStyle/>
          <a:p>
            <a:r>
              <a:rPr lang="zh-CN" altLang="en-US" b="1" dirty="0"/>
              <a:t>调研方式</a:t>
            </a:r>
            <a:r>
              <a:rPr lang="zh-CN" altLang="en-US" dirty="0"/>
              <a:t>：</a:t>
            </a:r>
            <a:endParaRPr lang="zh-CN" altLang="en-US" dirty="0"/>
          </a:p>
        </p:txBody>
      </p:sp>
      <p:sp>
        <p:nvSpPr>
          <p:cNvPr id="12" name="文本框 11"/>
          <p:cNvSpPr txBox="1"/>
          <p:nvPr/>
        </p:nvSpPr>
        <p:spPr>
          <a:xfrm>
            <a:off x="1678571" y="4116781"/>
            <a:ext cx="9303559" cy="646331"/>
          </a:xfrm>
          <a:prstGeom prst="rect">
            <a:avLst/>
          </a:prstGeom>
          <a:noFill/>
        </p:spPr>
        <p:txBody>
          <a:bodyPr wrap="square" rtlCol="0">
            <a:spAutoFit/>
          </a:bodyPr>
          <a:lstStyle/>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主要采用线上调研的方式</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2</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使用“问卷星”平台进行问卷调查</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 name="文本框 17"/>
          <p:cNvSpPr txBox="1"/>
          <p:nvPr/>
        </p:nvSpPr>
        <p:spPr>
          <a:xfrm>
            <a:off x="1586313" y="4832320"/>
            <a:ext cx="3764903" cy="368300"/>
          </a:xfrm>
          <a:prstGeom prst="rect">
            <a:avLst/>
          </a:prstGeom>
          <a:noFill/>
        </p:spPr>
        <p:txBody>
          <a:bodyPr wrap="square" rtlCol="0">
            <a:spAutoFit/>
          </a:bodyPr>
          <a:lstStyle/>
          <a:p>
            <a:r>
              <a:rPr lang="en-US" altLang="zh-CN" dirty="0"/>
              <a:t> </a:t>
            </a:r>
            <a:r>
              <a:rPr lang="zh-CN" altLang="en-US" b="1" dirty="0"/>
              <a:t>调研过程</a:t>
            </a:r>
            <a:r>
              <a:rPr lang="zh-CN" altLang="en-US" dirty="0"/>
              <a:t>：</a:t>
            </a:r>
            <a:endParaRPr lang="zh-CN" altLang="en-US" dirty="0"/>
          </a:p>
        </p:txBody>
      </p:sp>
      <p:sp>
        <p:nvSpPr>
          <p:cNvPr id="19" name="文本框 18"/>
          <p:cNvSpPr txBox="1"/>
          <p:nvPr/>
        </p:nvSpPr>
        <p:spPr>
          <a:xfrm>
            <a:off x="1866122" y="5201652"/>
            <a:ext cx="8434874" cy="1200329"/>
          </a:xfrm>
          <a:prstGeom prst="rect">
            <a:avLst/>
          </a:prstGeom>
          <a:noFill/>
        </p:spPr>
        <p:txBody>
          <a:bodyPr wrap="square" rtlCol="0">
            <a:spAutoFit/>
          </a:bodyPr>
          <a:lstStyle/>
          <a:p>
            <a:pPr indent="26670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以调研身份，市场需求，市场态度为主要调查方向发放问题。</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截至</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日，共计收到问卷</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316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份，其中包含有效问卷</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315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份，无效问卷</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份，调查对象主要来自郑州大学，涵盖在校学生、教师以及其他群体，调查范围广泛，结果真实有效。</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4" name="矩形 13"/>
          <p:cNvSpPr/>
          <p:nvPr/>
        </p:nvSpPr>
        <p:spPr>
          <a:xfrm>
            <a:off x="7822325" y="6439530"/>
            <a:ext cx="4369675" cy="38034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tags/tag1.xml><?xml version="1.0" encoding="utf-8"?>
<p:tagLst xmlns:p="http://schemas.openxmlformats.org/presentationml/2006/main">
  <p:tag name="KSO_WM_UNIT_TABLE_BEAUTIFY" val="smartTable{1cc22e63-b457-45e4-ba99-e5abc98eada1}"/>
</p:tagLst>
</file>

<file path=ppt/tags/tag2.xml><?xml version="1.0" encoding="utf-8"?>
<p:tagLst xmlns:p="http://schemas.openxmlformats.org/presentationml/2006/main">
  <p:tag name="KSO_WM_UNIT_TABLE_BEAUTIFY" val="smartTable{dc8dba40-b0b5-491b-9115-8485147fc55a}"/>
</p:tagLst>
</file>

<file path=ppt/tags/tag3.xml><?xml version="1.0" encoding="utf-8"?>
<p:tagLst xmlns:p="http://schemas.openxmlformats.org/presentationml/2006/main">
  <p:tag name="KSO_WM_MEDIACOVER_FLAG" val="1"/>
  <p:tag name="KSO_WM_UNIT_MEDIACOVER_BTN_STATE" val="1"/>
  <p:tag name="KSO_WM_UNIT_MEDIACOVER_BTNRECT" val="10625*5168*706*706"/>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KSO_WM_UNIT_TABLE_BEAUTIFY" val="smartTable{af03a6fd-3960-4587-9c80-cad91febf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5099</Words>
  <Application>WPS 演示</Application>
  <PresentationFormat>宽屏</PresentationFormat>
  <Paragraphs>624</Paragraphs>
  <Slides>36</Slides>
  <Notes>25</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36</vt:i4>
      </vt:variant>
    </vt:vector>
  </HeadingPairs>
  <TitlesOfParts>
    <vt:vector size="52" baseType="lpstr">
      <vt:lpstr>Arial</vt:lpstr>
      <vt:lpstr>宋体</vt:lpstr>
      <vt:lpstr>Wingdings</vt:lpstr>
      <vt:lpstr>微软雅黑</vt:lpstr>
      <vt:lpstr>等线</vt:lpstr>
      <vt:lpstr>Times New Roman</vt:lpstr>
      <vt:lpstr>Calibri</vt:lpstr>
      <vt:lpstr>华光中圆_CNKI</vt:lpstr>
      <vt:lpstr>Arial Unicode MS</vt:lpstr>
      <vt:lpstr>等线 Light</vt:lpstr>
      <vt:lpstr>黑体</vt:lpstr>
      <vt:lpstr>Segoe UI Light</vt:lpstr>
      <vt:lpstr>华光中等线_CNKI</vt:lpstr>
      <vt:lpstr>Office 主题​​</vt:lpstr>
      <vt:lpstr>1_Office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冰雨</cp:lastModifiedBy>
  <cp:revision>183</cp:revision>
  <dcterms:created xsi:type="dcterms:W3CDTF">2019-02-26T07:34:00Z</dcterms:created>
  <dcterms:modified xsi:type="dcterms:W3CDTF">2021-07-16T07:56:35Z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